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419" r:id="rId4"/>
    <p:sldId id="422" r:id="rId5"/>
    <p:sldId id="369" r:id="rId6"/>
    <p:sldId id="259" r:id="rId7"/>
    <p:sldId id="415" r:id="rId8"/>
    <p:sldId id="279" r:id="rId9"/>
    <p:sldId id="261" r:id="rId10"/>
    <p:sldId id="293" r:id="rId11"/>
    <p:sldId id="294" r:id="rId12"/>
    <p:sldId id="295" r:id="rId13"/>
    <p:sldId id="296" r:id="rId14"/>
    <p:sldId id="297" r:id="rId15"/>
    <p:sldId id="298" r:id="rId16"/>
    <p:sldId id="300" r:id="rId17"/>
    <p:sldId id="286" r:id="rId18"/>
    <p:sldId id="305" r:id="rId19"/>
    <p:sldId id="287" r:id="rId20"/>
    <p:sldId id="308" r:id="rId21"/>
    <p:sldId id="408" r:id="rId22"/>
    <p:sldId id="309" r:id="rId23"/>
    <p:sldId id="310" r:id="rId24"/>
    <p:sldId id="403" r:id="rId25"/>
    <p:sldId id="404" r:id="rId26"/>
    <p:sldId id="405" r:id="rId27"/>
    <p:sldId id="409" r:id="rId28"/>
    <p:sldId id="406" r:id="rId29"/>
    <p:sldId id="387" r:id="rId30"/>
    <p:sldId id="262" r:id="rId31"/>
    <p:sldId id="417" r:id="rId32"/>
    <p:sldId id="284" r:id="rId33"/>
    <p:sldId id="418"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A4C3B-AC7F-43F4-8027-31D49B3B5E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46DE260-0B53-43CE-9716-C5DA0E7079DD}">
      <dgm:prSet phldrT="[Text]"/>
      <dgm:spPr/>
      <dgm:t>
        <a:bodyPr/>
        <a:lstStyle/>
        <a:p>
          <a:r>
            <a:rPr lang="en-GB" dirty="0"/>
            <a:t>Men in the sector earn more than women. Of those working more than 22 hours a week and</a:t>
          </a:r>
        </a:p>
        <a:p>
          <a:r>
            <a:rPr lang="en-GB" dirty="0"/>
            <a:t>earning £30,000 or more annually, 47% are men but only 37.3% women.</a:t>
          </a:r>
        </a:p>
      </dgm:t>
    </dgm:pt>
    <dgm:pt modelId="{0E1091AE-5E56-4B04-BD2B-3622F9D5204E}" type="parTrans" cxnId="{0AA1325E-24C2-432C-AD16-964DEA4F691A}">
      <dgm:prSet/>
      <dgm:spPr/>
      <dgm:t>
        <a:bodyPr/>
        <a:lstStyle/>
        <a:p>
          <a:endParaRPr lang="en-GB"/>
        </a:p>
      </dgm:t>
    </dgm:pt>
    <dgm:pt modelId="{1B615686-3556-4D33-B801-2A3E5E526AD3}" type="sibTrans" cxnId="{0AA1325E-24C2-432C-AD16-964DEA4F691A}">
      <dgm:prSet/>
      <dgm:spPr/>
      <dgm:t>
        <a:bodyPr/>
        <a:lstStyle/>
        <a:p>
          <a:endParaRPr lang="en-GB"/>
        </a:p>
      </dgm:t>
    </dgm:pt>
    <dgm:pt modelId="{6E43F2F2-B56E-46DD-A5CD-4ABFEA88D6C1}">
      <dgm:prSet phldrT="[Text]"/>
      <dgm:spPr/>
      <dgm:t>
        <a:bodyPr/>
        <a:lstStyle/>
        <a:p>
          <a:r>
            <a:rPr lang="en-GB" dirty="0"/>
            <a:t>The overall gender split of the workforce is 78·1% female, 21·9% male. The gender split of</a:t>
          </a:r>
        </a:p>
        <a:p>
          <a:r>
            <a:rPr lang="en-GB" dirty="0"/>
            <a:t>the UK workforce as a whole is 50·1% female, 49·9% male.</a:t>
          </a:r>
        </a:p>
      </dgm:t>
    </dgm:pt>
    <dgm:pt modelId="{6D72074B-9B22-4549-9B22-5304397C73E6}" type="parTrans" cxnId="{13FEF056-1429-447B-8CD6-52E91A7C67B5}">
      <dgm:prSet/>
      <dgm:spPr/>
      <dgm:t>
        <a:bodyPr/>
        <a:lstStyle/>
        <a:p>
          <a:endParaRPr lang="en-GB"/>
        </a:p>
      </dgm:t>
    </dgm:pt>
    <dgm:pt modelId="{DD0573E0-D342-4DD2-8EA9-955DF56832A7}" type="sibTrans" cxnId="{13FEF056-1429-447B-8CD6-52E91A7C67B5}">
      <dgm:prSet/>
      <dgm:spPr/>
      <dgm:t>
        <a:bodyPr/>
        <a:lstStyle/>
        <a:p>
          <a:endParaRPr lang="en-GB"/>
        </a:p>
      </dgm:t>
    </dgm:pt>
    <dgm:pt modelId="{A1299D70-9FFD-40E0-84FE-FF902D6CBB3C}">
      <dgm:prSet phldrT="[Text]"/>
      <dgm:spPr/>
      <dgm:t>
        <a:bodyPr/>
        <a:lstStyle/>
        <a:p>
          <a:r>
            <a:rPr lang="en-GB" dirty="0"/>
            <a:t>Male workers more likely to occupy management roles than their female peers. The 10·2%</a:t>
          </a:r>
        </a:p>
        <a:p>
          <a:r>
            <a:rPr lang="en-GB" dirty="0"/>
            <a:t>of men in senior management roles is almost double that of female workers (5·9%).</a:t>
          </a:r>
        </a:p>
      </dgm:t>
    </dgm:pt>
    <dgm:pt modelId="{38D421D7-869C-4147-BCF0-031C23648C32}" type="parTrans" cxnId="{1B9C2ACB-5C32-489F-8109-13195EC56C63}">
      <dgm:prSet/>
      <dgm:spPr/>
      <dgm:t>
        <a:bodyPr/>
        <a:lstStyle/>
        <a:p>
          <a:endParaRPr lang="en-GB"/>
        </a:p>
      </dgm:t>
    </dgm:pt>
    <dgm:pt modelId="{A0EE8614-7BDE-4815-BC81-D21D06458F97}" type="sibTrans" cxnId="{1B9C2ACB-5C32-489F-8109-13195EC56C63}">
      <dgm:prSet/>
      <dgm:spPr/>
      <dgm:t>
        <a:bodyPr/>
        <a:lstStyle/>
        <a:p>
          <a:endParaRPr lang="en-GB"/>
        </a:p>
      </dgm:t>
    </dgm:pt>
    <dgm:pt modelId="{3D9701A0-5DC8-4559-9241-071C12C37285}">
      <dgm:prSet phldrT="[Text]"/>
      <dgm:spPr/>
      <dgm:t>
        <a:bodyPr/>
        <a:lstStyle/>
        <a:p>
          <a:r>
            <a:rPr lang="en-GB" dirty="0"/>
            <a:t>96.7% of the workforce identify as ‘white’ compared to 87.5% identifying as ‘white’</a:t>
          </a:r>
        </a:p>
        <a:p>
          <a:r>
            <a:rPr lang="en-GB" dirty="0"/>
            <a:t>in UK Labour Force Survey statistics. </a:t>
          </a:r>
        </a:p>
      </dgm:t>
    </dgm:pt>
    <dgm:pt modelId="{ED4A06DC-FAB0-4898-B84F-ABF84E916B87}" type="parTrans" cxnId="{3D738B9F-17F9-44AF-8EEC-029F6FE00446}">
      <dgm:prSet/>
      <dgm:spPr/>
      <dgm:t>
        <a:bodyPr/>
        <a:lstStyle/>
        <a:p>
          <a:endParaRPr lang="en-GB"/>
        </a:p>
      </dgm:t>
    </dgm:pt>
    <dgm:pt modelId="{23B7478F-AD43-4307-8C3E-5B32936ACEEF}" type="sibTrans" cxnId="{3D738B9F-17F9-44AF-8EEC-029F6FE00446}">
      <dgm:prSet/>
      <dgm:spPr/>
      <dgm:t>
        <a:bodyPr/>
        <a:lstStyle/>
        <a:p>
          <a:endParaRPr lang="en-GB"/>
        </a:p>
      </dgm:t>
    </dgm:pt>
    <dgm:pt modelId="{F38CDD0D-B49E-4957-8BD4-BB26E6607246}">
      <dgm:prSet phldrT="[Text]"/>
      <dgm:spPr/>
      <dgm:t>
        <a:bodyPr/>
        <a:lstStyle/>
        <a:p>
          <a:r>
            <a:rPr lang="en-GB" dirty="0"/>
            <a:t>The highest proportion of the workforce falls in the 45 to 55 age band. 55·3% are over 45</a:t>
          </a:r>
        </a:p>
        <a:p>
          <a:r>
            <a:rPr lang="en-GB" dirty="0"/>
            <a:t>years of age; the equivalent figure for the UK as a whole is 41·1%.</a:t>
          </a:r>
        </a:p>
      </dgm:t>
    </dgm:pt>
    <dgm:pt modelId="{E5C5AC0A-AAFF-4DED-A1BA-D452D63FA120}" type="parTrans" cxnId="{8BDA474E-DADC-4635-998B-68B62450B72F}">
      <dgm:prSet/>
      <dgm:spPr/>
      <dgm:t>
        <a:bodyPr/>
        <a:lstStyle/>
        <a:p>
          <a:endParaRPr lang="en-GB"/>
        </a:p>
      </dgm:t>
    </dgm:pt>
    <dgm:pt modelId="{64CB23D4-2814-4F34-9D2C-C37BFE6390C6}" type="sibTrans" cxnId="{8BDA474E-DADC-4635-998B-68B62450B72F}">
      <dgm:prSet/>
      <dgm:spPr/>
      <dgm:t>
        <a:bodyPr/>
        <a:lstStyle/>
        <a:p>
          <a:endParaRPr lang="en-GB"/>
        </a:p>
      </dgm:t>
    </dgm:pt>
    <dgm:pt modelId="{06195065-F63B-4D27-A4C7-6B5B64DA42DD}">
      <dgm:prSet phldrT="[Text]"/>
      <dgm:spPr/>
      <dgm:t>
        <a:bodyPr/>
        <a:lstStyle/>
        <a:p>
          <a:r>
            <a:rPr lang="en-GB" dirty="0"/>
            <a:t>The highest proportion of the workforce with dependent children are in Information Management</a:t>
          </a:r>
        </a:p>
        <a:p>
          <a:r>
            <a:rPr lang="en-GB" dirty="0"/>
            <a:t>(23·2%) and Libraries (21·6%). Workers are more likely to combine work with caring than members</a:t>
          </a:r>
        </a:p>
        <a:p>
          <a:r>
            <a:rPr lang="en-GB" dirty="0"/>
            <a:t>of the general population.</a:t>
          </a:r>
        </a:p>
      </dgm:t>
    </dgm:pt>
    <dgm:pt modelId="{0EA0CC6A-1AFE-4B92-A8D4-EF49420385B9}" type="parTrans" cxnId="{61CB0A5E-3D6A-4742-B43A-D6433255E5DE}">
      <dgm:prSet/>
      <dgm:spPr/>
      <dgm:t>
        <a:bodyPr/>
        <a:lstStyle/>
        <a:p>
          <a:endParaRPr lang="en-GB"/>
        </a:p>
      </dgm:t>
    </dgm:pt>
    <dgm:pt modelId="{80F32324-60BE-484C-86FF-73CE6994CE28}" type="sibTrans" cxnId="{61CB0A5E-3D6A-4742-B43A-D6433255E5DE}">
      <dgm:prSet/>
      <dgm:spPr/>
      <dgm:t>
        <a:bodyPr/>
        <a:lstStyle/>
        <a:p>
          <a:endParaRPr lang="en-GB"/>
        </a:p>
      </dgm:t>
    </dgm:pt>
    <dgm:pt modelId="{F10A4B29-4FAA-44FD-B794-7F83E685BF02}" type="pres">
      <dgm:prSet presAssocID="{B11A4C3B-AC7F-43F4-8027-31D49B3B5E9F}" presName="diagram" presStyleCnt="0">
        <dgm:presLayoutVars>
          <dgm:dir/>
          <dgm:resizeHandles val="exact"/>
        </dgm:presLayoutVars>
      </dgm:prSet>
      <dgm:spPr/>
    </dgm:pt>
    <dgm:pt modelId="{88D13999-F15A-4695-BE67-717DB1A12F15}" type="pres">
      <dgm:prSet presAssocID="{F46DE260-0B53-43CE-9716-C5DA0E7079DD}" presName="node" presStyleLbl="node1" presStyleIdx="0" presStyleCnt="6">
        <dgm:presLayoutVars>
          <dgm:bulletEnabled val="1"/>
        </dgm:presLayoutVars>
      </dgm:prSet>
      <dgm:spPr/>
    </dgm:pt>
    <dgm:pt modelId="{7F3B6170-5DF6-4C70-8805-7B5026D56C05}" type="pres">
      <dgm:prSet presAssocID="{1B615686-3556-4D33-B801-2A3E5E526AD3}" presName="sibTrans" presStyleCnt="0"/>
      <dgm:spPr/>
    </dgm:pt>
    <dgm:pt modelId="{42529D1E-5ECA-457E-B50A-EAF92CD57551}" type="pres">
      <dgm:prSet presAssocID="{6E43F2F2-B56E-46DD-A5CD-4ABFEA88D6C1}" presName="node" presStyleLbl="node1" presStyleIdx="1" presStyleCnt="6">
        <dgm:presLayoutVars>
          <dgm:bulletEnabled val="1"/>
        </dgm:presLayoutVars>
      </dgm:prSet>
      <dgm:spPr/>
    </dgm:pt>
    <dgm:pt modelId="{7AD87BAF-1F5E-4A94-ADA7-D439E7369366}" type="pres">
      <dgm:prSet presAssocID="{DD0573E0-D342-4DD2-8EA9-955DF56832A7}" presName="sibTrans" presStyleCnt="0"/>
      <dgm:spPr/>
    </dgm:pt>
    <dgm:pt modelId="{2DC8249D-0460-4B27-A46F-F4D86AE652A8}" type="pres">
      <dgm:prSet presAssocID="{A1299D70-9FFD-40E0-84FE-FF902D6CBB3C}" presName="node" presStyleLbl="node1" presStyleIdx="2" presStyleCnt="6">
        <dgm:presLayoutVars>
          <dgm:bulletEnabled val="1"/>
        </dgm:presLayoutVars>
      </dgm:prSet>
      <dgm:spPr/>
    </dgm:pt>
    <dgm:pt modelId="{A0133E9C-33D1-43C2-A73D-823B567158F5}" type="pres">
      <dgm:prSet presAssocID="{A0EE8614-7BDE-4815-BC81-D21D06458F97}" presName="sibTrans" presStyleCnt="0"/>
      <dgm:spPr/>
    </dgm:pt>
    <dgm:pt modelId="{B4D30E28-294E-4F83-8FB5-4F93A94EFE40}" type="pres">
      <dgm:prSet presAssocID="{3D9701A0-5DC8-4559-9241-071C12C37285}" presName="node" presStyleLbl="node1" presStyleIdx="3" presStyleCnt="6">
        <dgm:presLayoutVars>
          <dgm:bulletEnabled val="1"/>
        </dgm:presLayoutVars>
      </dgm:prSet>
      <dgm:spPr/>
    </dgm:pt>
    <dgm:pt modelId="{B620F245-935D-4945-8A8C-DE4A2B9A4EDA}" type="pres">
      <dgm:prSet presAssocID="{23B7478F-AD43-4307-8C3E-5B32936ACEEF}" presName="sibTrans" presStyleCnt="0"/>
      <dgm:spPr/>
    </dgm:pt>
    <dgm:pt modelId="{D9C89932-61CD-4C5E-873C-8EE016F4EA3C}" type="pres">
      <dgm:prSet presAssocID="{F38CDD0D-B49E-4957-8BD4-BB26E6607246}" presName="node" presStyleLbl="node1" presStyleIdx="4" presStyleCnt="6">
        <dgm:presLayoutVars>
          <dgm:bulletEnabled val="1"/>
        </dgm:presLayoutVars>
      </dgm:prSet>
      <dgm:spPr/>
    </dgm:pt>
    <dgm:pt modelId="{4403CB48-A93C-4500-9359-629B5D654B2B}" type="pres">
      <dgm:prSet presAssocID="{64CB23D4-2814-4F34-9D2C-C37BFE6390C6}" presName="sibTrans" presStyleCnt="0"/>
      <dgm:spPr/>
    </dgm:pt>
    <dgm:pt modelId="{3A40493E-9000-4B1C-9C19-E47EB946BDFC}" type="pres">
      <dgm:prSet presAssocID="{06195065-F63B-4D27-A4C7-6B5B64DA42DD}" presName="node" presStyleLbl="node1" presStyleIdx="5" presStyleCnt="6">
        <dgm:presLayoutVars>
          <dgm:bulletEnabled val="1"/>
        </dgm:presLayoutVars>
      </dgm:prSet>
      <dgm:spPr/>
    </dgm:pt>
  </dgm:ptLst>
  <dgm:cxnLst>
    <dgm:cxn modelId="{2D87FC03-B910-4599-9BA3-FFA3BAFD1D5C}" type="presOf" srcId="{F46DE260-0B53-43CE-9716-C5DA0E7079DD}" destId="{88D13999-F15A-4695-BE67-717DB1A12F15}" srcOrd="0" destOrd="0" presId="urn:microsoft.com/office/officeart/2005/8/layout/default"/>
    <dgm:cxn modelId="{40385938-C0C7-4FEB-9693-ECA559A0F63E}" type="presOf" srcId="{3D9701A0-5DC8-4559-9241-071C12C37285}" destId="{B4D30E28-294E-4F83-8FB5-4F93A94EFE40}" srcOrd="0" destOrd="0" presId="urn:microsoft.com/office/officeart/2005/8/layout/default"/>
    <dgm:cxn modelId="{61CB0A5E-3D6A-4742-B43A-D6433255E5DE}" srcId="{B11A4C3B-AC7F-43F4-8027-31D49B3B5E9F}" destId="{06195065-F63B-4D27-A4C7-6B5B64DA42DD}" srcOrd="5" destOrd="0" parTransId="{0EA0CC6A-1AFE-4B92-A8D4-EF49420385B9}" sibTransId="{80F32324-60BE-484C-86FF-73CE6994CE28}"/>
    <dgm:cxn modelId="{0AA1325E-24C2-432C-AD16-964DEA4F691A}" srcId="{B11A4C3B-AC7F-43F4-8027-31D49B3B5E9F}" destId="{F46DE260-0B53-43CE-9716-C5DA0E7079DD}" srcOrd="0" destOrd="0" parTransId="{0E1091AE-5E56-4B04-BD2B-3622F9D5204E}" sibTransId="{1B615686-3556-4D33-B801-2A3E5E526AD3}"/>
    <dgm:cxn modelId="{8BDA474E-DADC-4635-998B-68B62450B72F}" srcId="{B11A4C3B-AC7F-43F4-8027-31D49B3B5E9F}" destId="{F38CDD0D-B49E-4957-8BD4-BB26E6607246}" srcOrd="4" destOrd="0" parTransId="{E5C5AC0A-AAFF-4DED-A1BA-D452D63FA120}" sibTransId="{64CB23D4-2814-4F34-9D2C-C37BFE6390C6}"/>
    <dgm:cxn modelId="{25780E74-6B19-48C6-97E3-435B6582F449}" type="presOf" srcId="{B11A4C3B-AC7F-43F4-8027-31D49B3B5E9F}" destId="{F10A4B29-4FAA-44FD-B794-7F83E685BF02}" srcOrd="0" destOrd="0" presId="urn:microsoft.com/office/officeart/2005/8/layout/default"/>
    <dgm:cxn modelId="{13FEF056-1429-447B-8CD6-52E91A7C67B5}" srcId="{B11A4C3B-AC7F-43F4-8027-31D49B3B5E9F}" destId="{6E43F2F2-B56E-46DD-A5CD-4ABFEA88D6C1}" srcOrd="1" destOrd="0" parTransId="{6D72074B-9B22-4549-9B22-5304397C73E6}" sibTransId="{DD0573E0-D342-4DD2-8EA9-955DF56832A7}"/>
    <dgm:cxn modelId="{43E01B78-4750-42EA-99CD-E2B4C8E84DF0}" type="presOf" srcId="{A1299D70-9FFD-40E0-84FE-FF902D6CBB3C}" destId="{2DC8249D-0460-4B27-A46F-F4D86AE652A8}" srcOrd="0" destOrd="0" presId="urn:microsoft.com/office/officeart/2005/8/layout/default"/>
    <dgm:cxn modelId="{3D738B9F-17F9-44AF-8EEC-029F6FE00446}" srcId="{B11A4C3B-AC7F-43F4-8027-31D49B3B5E9F}" destId="{3D9701A0-5DC8-4559-9241-071C12C37285}" srcOrd="3" destOrd="0" parTransId="{ED4A06DC-FAB0-4898-B84F-ABF84E916B87}" sibTransId="{23B7478F-AD43-4307-8C3E-5B32936ACEEF}"/>
    <dgm:cxn modelId="{4A9FC9C5-5868-47D0-B351-3BA84163754B}" type="presOf" srcId="{6E43F2F2-B56E-46DD-A5CD-4ABFEA88D6C1}" destId="{42529D1E-5ECA-457E-B50A-EAF92CD57551}" srcOrd="0" destOrd="0" presId="urn:microsoft.com/office/officeart/2005/8/layout/default"/>
    <dgm:cxn modelId="{1B9C2ACB-5C32-489F-8109-13195EC56C63}" srcId="{B11A4C3B-AC7F-43F4-8027-31D49B3B5E9F}" destId="{A1299D70-9FFD-40E0-84FE-FF902D6CBB3C}" srcOrd="2" destOrd="0" parTransId="{38D421D7-869C-4147-BCF0-031C23648C32}" sibTransId="{A0EE8614-7BDE-4815-BC81-D21D06458F97}"/>
    <dgm:cxn modelId="{E9B8AAE2-EE27-4334-89A7-8E3CF3140992}" type="presOf" srcId="{06195065-F63B-4D27-A4C7-6B5B64DA42DD}" destId="{3A40493E-9000-4B1C-9C19-E47EB946BDFC}" srcOrd="0" destOrd="0" presId="urn:microsoft.com/office/officeart/2005/8/layout/default"/>
    <dgm:cxn modelId="{8BACA1F6-CD74-400C-BA8F-34EF63259FFD}" type="presOf" srcId="{F38CDD0D-B49E-4957-8BD4-BB26E6607246}" destId="{D9C89932-61CD-4C5E-873C-8EE016F4EA3C}" srcOrd="0" destOrd="0" presId="urn:microsoft.com/office/officeart/2005/8/layout/default"/>
    <dgm:cxn modelId="{B5FCF9C6-1EAC-4A7E-A325-8D24E4C96F50}" type="presParOf" srcId="{F10A4B29-4FAA-44FD-B794-7F83E685BF02}" destId="{88D13999-F15A-4695-BE67-717DB1A12F15}" srcOrd="0" destOrd="0" presId="urn:microsoft.com/office/officeart/2005/8/layout/default"/>
    <dgm:cxn modelId="{3A22FA7F-99E2-4E69-BB5C-C66C9EC453A9}" type="presParOf" srcId="{F10A4B29-4FAA-44FD-B794-7F83E685BF02}" destId="{7F3B6170-5DF6-4C70-8805-7B5026D56C05}" srcOrd="1" destOrd="0" presId="urn:microsoft.com/office/officeart/2005/8/layout/default"/>
    <dgm:cxn modelId="{9563E0E0-744D-4431-976A-DD252E721B34}" type="presParOf" srcId="{F10A4B29-4FAA-44FD-B794-7F83E685BF02}" destId="{42529D1E-5ECA-457E-B50A-EAF92CD57551}" srcOrd="2" destOrd="0" presId="urn:microsoft.com/office/officeart/2005/8/layout/default"/>
    <dgm:cxn modelId="{48755795-B812-4453-BF50-BCCC9DBDB17F}" type="presParOf" srcId="{F10A4B29-4FAA-44FD-B794-7F83E685BF02}" destId="{7AD87BAF-1F5E-4A94-ADA7-D439E7369366}" srcOrd="3" destOrd="0" presId="urn:microsoft.com/office/officeart/2005/8/layout/default"/>
    <dgm:cxn modelId="{926782A8-BF14-4E75-B9DB-729FADA53AAB}" type="presParOf" srcId="{F10A4B29-4FAA-44FD-B794-7F83E685BF02}" destId="{2DC8249D-0460-4B27-A46F-F4D86AE652A8}" srcOrd="4" destOrd="0" presId="urn:microsoft.com/office/officeart/2005/8/layout/default"/>
    <dgm:cxn modelId="{25D2BF0B-C887-4AE8-ADE0-6C1998053AEA}" type="presParOf" srcId="{F10A4B29-4FAA-44FD-B794-7F83E685BF02}" destId="{A0133E9C-33D1-43C2-A73D-823B567158F5}" srcOrd="5" destOrd="0" presId="urn:microsoft.com/office/officeart/2005/8/layout/default"/>
    <dgm:cxn modelId="{9ADC6905-D156-4457-84F0-C82E685E3961}" type="presParOf" srcId="{F10A4B29-4FAA-44FD-B794-7F83E685BF02}" destId="{B4D30E28-294E-4F83-8FB5-4F93A94EFE40}" srcOrd="6" destOrd="0" presId="urn:microsoft.com/office/officeart/2005/8/layout/default"/>
    <dgm:cxn modelId="{7783060A-E817-4CFE-8400-961922CCE31F}" type="presParOf" srcId="{F10A4B29-4FAA-44FD-B794-7F83E685BF02}" destId="{B620F245-935D-4945-8A8C-DE4A2B9A4EDA}" srcOrd="7" destOrd="0" presId="urn:microsoft.com/office/officeart/2005/8/layout/default"/>
    <dgm:cxn modelId="{AB0449D6-26AC-4D2B-AC1F-D3F2D1D55ABE}" type="presParOf" srcId="{F10A4B29-4FAA-44FD-B794-7F83E685BF02}" destId="{D9C89932-61CD-4C5E-873C-8EE016F4EA3C}" srcOrd="8" destOrd="0" presId="urn:microsoft.com/office/officeart/2005/8/layout/default"/>
    <dgm:cxn modelId="{8DA912B9-79EA-4FB9-A87F-4EB0B9492D6C}" type="presParOf" srcId="{F10A4B29-4FAA-44FD-B794-7F83E685BF02}" destId="{4403CB48-A93C-4500-9359-629B5D654B2B}" srcOrd="9" destOrd="0" presId="urn:microsoft.com/office/officeart/2005/8/layout/default"/>
    <dgm:cxn modelId="{8F2DA08E-5C3E-4323-BDF8-8760D12898A4}" type="presParOf" srcId="{F10A4B29-4FAA-44FD-B794-7F83E685BF02}" destId="{3A40493E-9000-4B1C-9C19-E47EB946BDF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ED67C-76F9-44AE-BB54-1C9B942ED55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549FB1FB-1649-4DE3-9F03-DB79392B1073}">
      <dgm:prSet/>
      <dgm:spPr/>
      <dgm:t>
        <a:bodyPr/>
        <a:lstStyle/>
        <a:p>
          <a:r>
            <a:rPr lang="en-GB" dirty="0">
              <a:latin typeface="Tahoma"/>
              <a:cs typeface="Tahoma"/>
            </a:rPr>
            <a:t>Is there a particular need, underrepresentation or disadvantage among a group that the organisation wishes to address? </a:t>
          </a:r>
        </a:p>
      </dgm:t>
    </dgm:pt>
    <dgm:pt modelId="{4C2641DA-DC88-4F66-8F91-A22B83C3F053}" type="parTrans" cxnId="{7524352B-0085-49AE-9B4D-F713B48D3860}">
      <dgm:prSet/>
      <dgm:spPr/>
      <dgm:t>
        <a:bodyPr/>
        <a:lstStyle/>
        <a:p>
          <a:endParaRPr lang="en-GB"/>
        </a:p>
      </dgm:t>
    </dgm:pt>
    <dgm:pt modelId="{C6780CAA-1691-4DBB-B474-03E187F8E364}" type="sibTrans" cxnId="{7524352B-0085-49AE-9B4D-F713B48D3860}">
      <dgm:prSet/>
      <dgm:spPr/>
      <dgm:t>
        <a:bodyPr/>
        <a:lstStyle/>
        <a:p>
          <a:endParaRPr lang="en-GB"/>
        </a:p>
      </dgm:t>
    </dgm:pt>
    <dgm:pt modelId="{B05F9344-04DC-4CCF-AAC9-8F93E3F7EF89}">
      <dgm:prSet/>
      <dgm:spPr/>
      <dgm:t>
        <a:bodyPr/>
        <a:lstStyle/>
        <a:p>
          <a:r>
            <a:rPr lang="en-GB" dirty="0">
              <a:latin typeface="Tahoma"/>
              <a:cs typeface="Tahoma"/>
            </a:rPr>
            <a:t>What is the </a:t>
          </a:r>
          <a:r>
            <a:rPr lang="en-GB" b="1" dirty="0">
              <a:latin typeface="Tahoma"/>
              <a:cs typeface="Tahoma"/>
            </a:rPr>
            <a:t>evidence </a:t>
          </a:r>
          <a:r>
            <a:rPr lang="en-GB" dirty="0">
              <a:latin typeface="Tahoma"/>
              <a:cs typeface="Tahoma"/>
            </a:rPr>
            <a:t>of that need, underrepresentation or disadvantage (i.e. reasonably think)? </a:t>
          </a:r>
        </a:p>
      </dgm:t>
    </dgm:pt>
    <dgm:pt modelId="{1E0A2F29-3752-47FC-A3D1-0EB2FA4B65A2}" type="parTrans" cxnId="{782A04EC-E48D-4726-BE56-61649A4E245C}">
      <dgm:prSet/>
      <dgm:spPr/>
      <dgm:t>
        <a:bodyPr/>
        <a:lstStyle/>
        <a:p>
          <a:endParaRPr lang="en-GB"/>
        </a:p>
      </dgm:t>
    </dgm:pt>
    <dgm:pt modelId="{73CE866F-41D0-4C77-998B-314834AD48EC}" type="sibTrans" cxnId="{782A04EC-E48D-4726-BE56-61649A4E245C}">
      <dgm:prSet/>
      <dgm:spPr/>
      <dgm:t>
        <a:bodyPr/>
        <a:lstStyle/>
        <a:p>
          <a:endParaRPr lang="en-GB"/>
        </a:p>
      </dgm:t>
    </dgm:pt>
    <dgm:pt modelId="{51089D07-0914-4440-A2C5-5BD9147FC138}">
      <dgm:prSet/>
      <dgm:spPr/>
      <dgm:t>
        <a:bodyPr/>
        <a:lstStyle/>
        <a:p>
          <a:r>
            <a:rPr lang="en-GB" dirty="0">
              <a:latin typeface="Tahoma"/>
              <a:cs typeface="Tahoma"/>
            </a:rPr>
            <a:t>What is the</a:t>
          </a:r>
          <a:r>
            <a:rPr lang="en-GB" b="1" dirty="0">
              <a:latin typeface="Tahoma"/>
              <a:cs typeface="Tahoma"/>
            </a:rPr>
            <a:t> cause </a:t>
          </a:r>
          <a:r>
            <a:rPr lang="en-GB" dirty="0">
              <a:latin typeface="Tahoma"/>
              <a:cs typeface="Tahoma"/>
            </a:rPr>
            <a:t>of that need, underrepresentation or disadvantage?</a:t>
          </a:r>
        </a:p>
      </dgm:t>
    </dgm:pt>
    <dgm:pt modelId="{46A3361D-CEF4-433D-B53D-77E306B37FA6}" type="parTrans" cxnId="{F3ABEA35-5EA8-4E7E-BFE5-E45F5E3FB47A}">
      <dgm:prSet/>
      <dgm:spPr/>
      <dgm:t>
        <a:bodyPr/>
        <a:lstStyle/>
        <a:p>
          <a:endParaRPr lang="en-GB"/>
        </a:p>
      </dgm:t>
    </dgm:pt>
    <dgm:pt modelId="{018DB79A-AB01-4870-954A-66EAAEBB1BF1}" type="sibTrans" cxnId="{F3ABEA35-5EA8-4E7E-BFE5-E45F5E3FB47A}">
      <dgm:prSet/>
      <dgm:spPr/>
      <dgm:t>
        <a:bodyPr/>
        <a:lstStyle/>
        <a:p>
          <a:endParaRPr lang="en-GB"/>
        </a:p>
      </dgm:t>
    </dgm:pt>
    <dgm:pt modelId="{470709E1-EB4A-4B6B-AF9E-1954FEBE1ADA}">
      <dgm:prSet/>
      <dgm:spPr/>
      <dgm:t>
        <a:bodyPr/>
        <a:lstStyle/>
        <a:p>
          <a:r>
            <a:rPr lang="en-GB" dirty="0">
              <a:latin typeface="Tahoma"/>
              <a:cs typeface="Tahoma"/>
            </a:rPr>
            <a:t>How will the measure </a:t>
          </a:r>
          <a:r>
            <a:rPr lang="en-GB" b="1" dirty="0">
              <a:latin typeface="Tahoma"/>
              <a:cs typeface="Tahoma"/>
            </a:rPr>
            <a:t>address</a:t>
          </a:r>
          <a:r>
            <a:rPr lang="en-GB" dirty="0">
              <a:latin typeface="Tahoma"/>
              <a:cs typeface="Tahoma"/>
            </a:rPr>
            <a:t> the need, underrepresentation or disadvantage?</a:t>
          </a:r>
        </a:p>
      </dgm:t>
    </dgm:pt>
    <dgm:pt modelId="{763821B0-69C5-4F39-91FD-03D8DDB385C9}" type="parTrans" cxnId="{5CE2A16B-6729-4AA7-A6F5-2D0130913A90}">
      <dgm:prSet/>
      <dgm:spPr/>
      <dgm:t>
        <a:bodyPr/>
        <a:lstStyle/>
        <a:p>
          <a:endParaRPr lang="en-GB"/>
        </a:p>
      </dgm:t>
    </dgm:pt>
    <dgm:pt modelId="{A1B8C1D1-E8A5-4606-A9FD-F1FB25B2ED88}" type="sibTrans" cxnId="{5CE2A16B-6729-4AA7-A6F5-2D0130913A90}">
      <dgm:prSet/>
      <dgm:spPr/>
      <dgm:t>
        <a:bodyPr/>
        <a:lstStyle/>
        <a:p>
          <a:endParaRPr lang="en-GB"/>
        </a:p>
      </dgm:t>
    </dgm:pt>
    <dgm:pt modelId="{72762569-F5BC-425C-8ACD-398D3300718E}">
      <dgm:prSet/>
      <dgm:spPr/>
      <dgm:t>
        <a:bodyPr/>
        <a:lstStyle/>
        <a:p>
          <a:r>
            <a:rPr lang="en-GB" dirty="0">
              <a:latin typeface="Tahoma"/>
              <a:cs typeface="Tahoma"/>
            </a:rPr>
            <a:t>Are any other groups disadvantaged by the introduction of the measure if so who (conduct EIA)? If so, what plans are in place to</a:t>
          </a:r>
          <a:r>
            <a:rPr lang="en-GB" b="1" dirty="0">
              <a:latin typeface="Tahoma"/>
              <a:cs typeface="Tahoma"/>
            </a:rPr>
            <a:t> alleviate </a:t>
          </a:r>
          <a:r>
            <a:rPr lang="en-GB" dirty="0">
              <a:latin typeface="Tahoma"/>
              <a:cs typeface="Tahoma"/>
            </a:rPr>
            <a:t>negative impacts? </a:t>
          </a:r>
        </a:p>
      </dgm:t>
    </dgm:pt>
    <dgm:pt modelId="{95FFCE5C-0D84-4E8C-BF38-8B607AC71DE3}" type="parTrans" cxnId="{D2EB82B6-97C9-43BF-9F2D-D168DF5F03F3}">
      <dgm:prSet/>
      <dgm:spPr/>
      <dgm:t>
        <a:bodyPr/>
        <a:lstStyle/>
        <a:p>
          <a:endParaRPr lang="en-GB"/>
        </a:p>
      </dgm:t>
    </dgm:pt>
    <dgm:pt modelId="{A4BACBD3-97C6-4D68-A58D-2C9624920C6F}" type="sibTrans" cxnId="{D2EB82B6-97C9-43BF-9F2D-D168DF5F03F3}">
      <dgm:prSet/>
      <dgm:spPr/>
      <dgm:t>
        <a:bodyPr/>
        <a:lstStyle/>
        <a:p>
          <a:endParaRPr lang="en-GB"/>
        </a:p>
      </dgm:t>
    </dgm:pt>
    <dgm:pt modelId="{CBA8D00D-0484-4F3C-AFF5-045A8E05A5C7}">
      <dgm:prSet/>
      <dgm:spPr/>
      <dgm:t>
        <a:bodyPr/>
        <a:lstStyle/>
        <a:p>
          <a:r>
            <a:rPr lang="en-GB" b="1" dirty="0">
              <a:latin typeface="Tahoma"/>
              <a:cs typeface="Tahoma"/>
            </a:rPr>
            <a:t>Publish</a:t>
          </a:r>
          <a:r>
            <a:rPr lang="en-GB" dirty="0">
              <a:latin typeface="Tahoma"/>
              <a:cs typeface="Tahoma"/>
            </a:rPr>
            <a:t> rationale and details of measure and review mechanisms.</a:t>
          </a:r>
        </a:p>
      </dgm:t>
    </dgm:pt>
    <dgm:pt modelId="{D163A58C-D66A-4057-BAF8-80A1A0315B2D}" type="parTrans" cxnId="{2FA59E5B-0C9F-4BAA-BEF0-AE15045850E4}">
      <dgm:prSet/>
      <dgm:spPr/>
      <dgm:t>
        <a:bodyPr/>
        <a:lstStyle/>
        <a:p>
          <a:endParaRPr lang="en-GB"/>
        </a:p>
      </dgm:t>
    </dgm:pt>
    <dgm:pt modelId="{4B520EB3-5A01-4D4D-AF2E-18517D17ACFF}" type="sibTrans" cxnId="{2FA59E5B-0C9F-4BAA-BEF0-AE15045850E4}">
      <dgm:prSet/>
      <dgm:spPr/>
      <dgm:t>
        <a:bodyPr/>
        <a:lstStyle/>
        <a:p>
          <a:endParaRPr lang="en-GB"/>
        </a:p>
      </dgm:t>
    </dgm:pt>
    <dgm:pt modelId="{01FCB33F-D74E-4AC0-B118-828CDDA46C9C}">
      <dgm:prSet/>
      <dgm:spPr/>
      <dgm:t>
        <a:bodyPr/>
        <a:lstStyle/>
        <a:p>
          <a:r>
            <a:rPr lang="en-GB" dirty="0">
              <a:latin typeface="Tahoma"/>
              <a:cs typeface="Tahoma"/>
            </a:rPr>
            <a:t>Is there another, more effective (or less adverse to other groups), way for the organisation to address that need, disadvantage or underrepresentation (i.e. </a:t>
          </a:r>
          <a:r>
            <a:rPr lang="en-GB" b="1" dirty="0">
              <a:latin typeface="Tahoma"/>
              <a:cs typeface="Tahoma"/>
            </a:rPr>
            <a:t>proportionality</a:t>
          </a:r>
          <a:r>
            <a:rPr lang="en-GB" dirty="0">
              <a:latin typeface="Tahoma"/>
              <a:cs typeface="Tahoma"/>
            </a:rPr>
            <a:t>)? </a:t>
          </a:r>
        </a:p>
      </dgm:t>
    </dgm:pt>
    <dgm:pt modelId="{FE505483-98B6-4A26-AC04-B40FE067C376}" type="parTrans" cxnId="{4593184C-5E4F-4D53-AA9E-2369C144964E}">
      <dgm:prSet/>
      <dgm:spPr/>
      <dgm:t>
        <a:bodyPr/>
        <a:lstStyle/>
        <a:p>
          <a:endParaRPr lang="en-GB"/>
        </a:p>
      </dgm:t>
    </dgm:pt>
    <dgm:pt modelId="{4C417862-EDD3-4A09-A897-6358163D0790}" type="sibTrans" cxnId="{4593184C-5E4F-4D53-AA9E-2369C144964E}">
      <dgm:prSet/>
      <dgm:spPr/>
      <dgm:t>
        <a:bodyPr/>
        <a:lstStyle/>
        <a:p>
          <a:endParaRPr lang="en-GB"/>
        </a:p>
      </dgm:t>
    </dgm:pt>
    <dgm:pt modelId="{A542CF29-F0A7-4286-A62D-A7AB716206A7}">
      <dgm:prSet/>
      <dgm:spPr/>
      <dgm:t>
        <a:bodyPr/>
        <a:lstStyle/>
        <a:p>
          <a:r>
            <a:rPr lang="en-GB" dirty="0">
              <a:latin typeface="Tahoma"/>
              <a:cs typeface="Tahoma"/>
            </a:rPr>
            <a:t>For what period of time will the measure be in place? What arrangements are in place to </a:t>
          </a:r>
          <a:r>
            <a:rPr lang="en-GB" b="1" dirty="0">
              <a:latin typeface="Tahoma"/>
              <a:cs typeface="Tahoma"/>
            </a:rPr>
            <a:t>review</a:t>
          </a:r>
          <a:r>
            <a:rPr lang="en-GB" dirty="0">
              <a:latin typeface="Tahoma"/>
              <a:cs typeface="Tahoma"/>
            </a:rPr>
            <a:t> the impact of the measure?</a:t>
          </a:r>
        </a:p>
      </dgm:t>
    </dgm:pt>
    <dgm:pt modelId="{C7DD2619-2376-4BA7-B2DD-FCF2A0BE5F25}" type="parTrans" cxnId="{3946FDD1-B479-46F8-8D76-F672FD40C6EC}">
      <dgm:prSet/>
      <dgm:spPr/>
      <dgm:t>
        <a:bodyPr/>
        <a:lstStyle/>
        <a:p>
          <a:endParaRPr lang="en-GB"/>
        </a:p>
      </dgm:t>
    </dgm:pt>
    <dgm:pt modelId="{7FB8DA71-7A8C-49F2-B770-2BBB925D6306}" type="sibTrans" cxnId="{3946FDD1-B479-46F8-8D76-F672FD40C6EC}">
      <dgm:prSet/>
      <dgm:spPr/>
      <dgm:t>
        <a:bodyPr/>
        <a:lstStyle/>
        <a:p>
          <a:endParaRPr lang="en-GB"/>
        </a:p>
      </dgm:t>
    </dgm:pt>
    <dgm:pt modelId="{5FF2FA42-A1B7-4B92-98E5-447EAAF94E57}">
      <dgm:prSet/>
      <dgm:spPr/>
      <dgm:t>
        <a:bodyPr/>
        <a:lstStyle/>
        <a:p>
          <a:r>
            <a:rPr lang="en-GB" dirty="0">
              <a:latin typeface="Tahoma"/>
              <a:cs typeface="Tahoma"/>
            </a:rPr>
            <a:t>Does the holistic EDI approach support effective implementation of the positive action initiative?</a:t>
          </a:r>
        </a:p>
      </dgm:t>
    </dgm:pt>
    <dgm:pt modelId="{89112657-5C35-488A-8F70-2B1F63951AE5}" type="parTrans" cxnId="{515A85EB-EE9D-425A-B5EA-653C6619AA29}">
      <dgm:prSet/>
      <dgm:spPr/>
      <dgm:t>
        <a:bodyPr/>
        <a:lstStyle/>
        <a:p>
          <a:endParaRPr lang="en-GB"/>
        </a:p>
      </dgm:t>
    </dgm:pt>
    <dgm:pt modelId="{93979921-719B-42C3-AD34-D4586999D642}" type="sibTrans" cxnId="{515A85EB-EE9D-425A-B5EA-653C6619AA29}">
      <dgm:prSet/>
      <dgm:spPr/>
      <dgm:t>
        <a:bodyPr/>
        <a:lstStyle/>
        <a:p>
          <a:endParaRPr lang="en-GB"/>
        </a:p>
      </dgm:t>
    </dgm:pt>
    <dgm:pt modelId="{5631F4A3-CE1A-49C6-BAD2-FB8E1B413145}">
      <dgm:prSet custT="1"/>
      <dgm:spPr/>
      <dgm:t>
        <a:bodyPr/>
        <a:lstStyle/>
        <a:p>
          <a:r>
            <a:rPr lang="en-GB" sz="1100" dirty="0">
              <a:latin typeface="Tahoma"/>
              <a:cs typeface="Tahoma"/>
            </a:rPr>
            <a:t>DEVELOP A POSITIVE ACTION INITIATIVE TO ADDRESS THAT NEED, UNDERREPRESENTATION OR DISADVANTAGE </a:t>
          </a:r>
        </a:p>
      </dgm:t>
    </dgm:pt>
    <dgm:pt modelId="{F629A0F8-4115-4CE4-80B3-B41B8A9F59E7}" type="parTrans" cxnId="{F6E087F4-482F-483D-A70D-36A85F6DB47D}">
      <dgm:prSet/>
      <dgm:spPr/>
      <dgm:t>
        <a:bodyPr/>
        <a:lstStyle/>
        <a:p>
          <a:endParaRPr lang="en-GB"/>
        </a:p>
      </dgm:t>
    </dgm:pt>
    <dgm:pt modelId="{1B6F0036-77DC-42EA-815D-C2DF5242ABF9}" type="sibTrans" cxnId="{F6E087F4-482F-483D-A70D-36A85F6DB47D}">
      <dgm:prSet/>
      <dgm:spPr/>
      <dgm:t>
        <a:bodyPr/>
        <a:lstStyle/>
        <a:p>
          <a:endParaRPr lang="en-GB"/>
        </a:p>
      </dgm:t>
    </dgm:pt>
    <dgm:pt modelId="{5C74D049-6016-4D16-909A-E04F5CFF26B9}">
      <dgm:prSet/>
      <dgm:spPr/>
      <dgm:t>
        <a:bodyPr/>
        <a:lstStyle/>
        <a:p>
          <a:r>
            <a:rPr lang="en-GB" dirty="0">
              <a:latin typeface="Tahoma"/>
              <a:cs typeface="Tahoma"/>
            </a:rPr>
            <a:t>Is there discretion built into the initiative to avoid blanket application?</a:t>
          </a:r>
        </a:p>
      </dgm:t>
    </dgm:pt>
    <dgm:pt modelId="{5E9A60F9-9B76-4347-8565-B7D26E91DD4B}" type="parTrans" cxnId="{E69B8951-C72D-4131-9F3B-976645091EF5}">
      <dgm:prSet/>
      <dgm:spPr/>
      <dgm:t>
        <a:bodyPr/>
        <a:lstStyle/>
        <a:p>
          <a:endParaRPr lang="en-GB"/>
        </a:p>
      </dgm:t>
    </dgm:pt>
    <dgm:pt modelId="{1501D36D-4760-4B94-8BFE-839C14013898}" type="sibTrans" cxnId="{E69B8951-C72D-4131-9F3B-976645091EF5}">
      <dgm:prSet/>
      <dgm:spPr/>
      <dgm:t>
        <a:bodyPr/>
        <a:lstStyle/>
        <a:p>
          <a:endParaRPr lang="en-GB"/>
        </a:p>
      </dgm:t>
    </dgm:pt>
    <dgm:pt modelId="{7B61872B-486A-444E-8B65-AE982F5DAFD6}">
      <dgm:prSet custT="1"/>
      <dgm:spPr/>
      <dgm:t>
        <a:bodyPr/>
        <a:lstStyle/>
        <a:p>
          <a:r>
            <a:rPr lang="en-GB" sz="1200" dirty="0">
              <a:latin typeface="Tahoma"/>
              <a:cs typeface="Tahoma"/>
            </a:rPr>
            <a:t>REVIEW EFFICACY OF POSITIVE ACTION INITIATIVE AND ADAPT, CEASE OR CONTINUE AS REQUIRED</a:t>
          </a:r>
        </a:p>
      </dgm:t>
    </dgm:pt>
    <dgm:pt modelId="{57980A89-510D-4431-AB35-CE7FF983A5A6}" type="parTrans" cxnId="{B1B5C91E-153F-4CBC-97C1-5822BB6A3EEE}">
      <dgm:prSet/>
      <dgm:spPr/>
      <dgm:t>
        <a:bodyPr/>
        <a:lstStyle/>
        <a:p>
          <a:endParaRPr lang="en-GB"/>
        </a:p>
      </dgm:t>
    </dgm:pt>
    <dgm:pt modelId="{E9C21CB2-F85E-4E22-8F54-7146F5C64864}" type="sibTrans" cxnId="{B1B5C91E-153F-4CBC-97C1-5822BB6A3EEE}">
      <dgm:prSet/>
      <dgm:spPr/>
      <dgm:t>
        <a:bodyPr/>
        <a:lstStyle/>
        <a:p>
          <a:endParaRPr lang="en-GB"/>
        </a:p>
      </dgm:t>
    </dgm:pt>
    <dgm:pt modelId="{A636C1DD-E759-497D-81C5-2E4430E02C1B}" type="pres">
      <dgm:prSet presAssocID="{5C1ED67C-76F9-44AE-BB54-1C9B942ED55F}" presName="diagram" presStyleCnt="0">
        <dgm:presLayoutVars>
          <dgm:dir/>
          <dgm:resizeHandles val="exact"/>
        </dgm:presLayoutVars>
      </dgm:prSet>
      <dgm:spPr/>
    </dgm:pt>
    <dgm:pt modelId="{32F36A57-AAD5-4992-8AF5-FE20E92FD05D}" type="pres">
      <dgm:prSet presAssocID="{549FB1FB-1649-4DE3-9F03-DB79392B1073}" presName="node" presStyleLbl="node1" presStyleIdx="0" presStyleCnt="12">
        <dgm:presLayoutVars>
          <dgm:bulletEnabled val="1"/>
        </dgm:presLayoutVars>
      </dgm:prSet>
      <dgm:spPr/>
    </dgm:pt>
    <dgm:pt modelId="{D67CC6B9-81FB-4921-8752-C31717590BD1}" type="pres">
      <dgm:prSet presAssocID="{C6780CAA-1691-4DBB-B474-03E187F8E364}" presName="sibTrans" presStyleLbl="sibTrans2D1" presStyleIdx="0" presStyleCnt="11"/>
      <dgm:spPr/>
    </dgm:pt>
    <dgm:pt modelId="{C221B494-D64D-47F0-8BBD-EE085BBFDE5C}" type="pres">
      <dgm:prSet presAssocID="{C6780CAA-1691-4DBB-B474-03E187F8E364}" presName="connectorText" presStyleLbl="sibTrans2D1" presStyleIdx="0" presStyleCnt="11"/>
      <dgm:spPr/>
    </dgm:pt>
    <dgm:pt modelId="{7B81A758-BFAE-459A-9BE6-C16B3EE7752D}" type="pres">
      <dgm:prSet presAssocID="{B05F9344-04DC-4CCF-AAC9-8F93E3F7EF89}" presName="node" presStyleLbl="node1" presStyleIdx="1" presStyleCnt="12">
        <dgm:presLayoutVars>
          <dgm:bulletEnabled val="1"/>
        </dgm:presLayoutVars>
      </dgm:prSet>
      <dgm:spPr/>
    </dgm:pt>
    <dgm:pt modelId="{7FE45D46-14F7-4C32-AEEE-080DD6813A50}" type="pres">
      <dgm:prSet presAssocID="{73CE866F-41D0-4C77-998B-314834AD48EC}" presName="sibTrans" presStyleLbl="sibTrans2D1" presStyleIdx="1" presStyleCnt="11"/>
      <dgm:spPr/>
    </dgm:pt>
    <dgm:pt modelId="{382BCE3E-87FB-47C1-BB55-3D1EEDACB144}" type="pres">
      <dgm:prSet presAssocID="{73CE866F-41D0-4C77-998B-314834AD48EC}" presName="connectorText" presStyleLbl="sibTrans2D1" presStyleIdx="1" presStyleCnt="11"/>
      <dgm:spPr/>
    </dgm:pt>
    <dgm:pt modelId="{C60836FD-0F1A-498A-A662-1EA9859772A9}" type="pres">
      <dgm:prSet presAssocID="{51089D07-0914-4440-A2C5-5BD9147FC138}" presName="node" presStyleLbl="node1" presStyleIdx="2" presStyleCnt="12">
        <dgm:presLayoutVars>
          <dgm:bulletEnabled val="1"/>
        </dgm:presLayoutVars>
      </dgm:prSet>
      <dgm:spPr/>
    </dgm:pt>
    <dgm:pt modelId="{CBEFC501-144C-4C4A-8E73-A55D8F44F6A4}" type="pres">
      <dgm:prSet presAssocID="{018DB79A-AB01-4870-954A-66EAAEBB1BF1}" presName="sibTrans" presStyleLbl="sibTrans2D1" presStyleIdx="2" presStyleCnt="11"/>
      <dgm:spPr/>
    </dgm:pt>
    <dgm:pt modelId="{AEC8EE4C-A0A7-413A-BB3E-2D62411F14A3}" type="pres">
      <dgm:prSet presAssocID="{018DB79A-AB01-4870-954A-66EAAEBB1BF1}" presName="connectorText" presStyleLbl="sibTrans2D1" presStyleIdx="2" presStyleCnt="11"/>
      <dgm:spPr/>
    </dgm:pt>
    <dgm:pt modelId="{4CBA7527-D09E-4DA4-B2DD-618DBFD58E89}" type="pres">
      <dgm:prSet presAssocID="{5631F4A3-CE1A-49C6-BAD2-FB8E1B413145}" presName="node" presStyleLbl="node1" presStyleIdx="3" presStyleCnt="12">
        <dgm:presLayoutVars>
          <dgm:bulletEnabled val="1"/>
        </dgm:presLayoutVars>
      </dgm:prSet>
      <dgm:spPr/>
    </dgm:pt>
    <dgm:pt modelId="{2A045374-D6A4-48CB-A16B-EFB26AA2408D}" type="pres">
      <dgm:prSet presAssocID="{1B6F0036-77DC-42EA-815D-C2DF5242ABF9}" presName="sibTrans" presStyleLbl="sibTrans2D1" presStyleIdx="3" presStyleCnt="11"/>
      <dgm:spPr/>
    </dgm:pt>
    <dgm:pt modelId="{2D4CA577-6631-47E8-B02C-2AE085962572}" type="pres">
      <dgm:prSet presAssocID="{1B6F0036-77DC-42EA-815D-C2DF5242ABF9}" presName="connectorText" presStyleLbl="sibTrans2D1" presStyleIdx="3" presStyleCnt="11"/>
      <dgm:spPr/>
    </dgm:pt>
    <dgm:pt modelId="{53285E99-1A2E-486D-9DEE-D1F07BD1CECB}" type="pres">
      <dgm:prSet presAssocID="{470709E1-EB4A-4B6B-AF9E-1954FEBE1ADA}" presName="node" presStyleLbl="node1" presStyleIdx="4" presStyleCnt="12">
        <dgm:presLayoutVars>
          <dgm:bulletEnabled val="1"/>
        </dgm:presLayoutVars>
      </dgm:prSet>
      <dgm:spPr/>
    </dgm:pt>
    <dgm:pt modelId="{A42C23D7-78ED-4004-8C61-CF1DDF1FA890}" type="pres">
      <dgm:prSet presAssocID="{A1B8C1D1-E8A5-4606-A9FD-F1FB25B2ED88}" presName="sibTrans" presStyleLbl="sibTrans2D1" presStyleIdx="4" presStyleCnt="11"/>
      <dgm:spPr/>
    </dgm:pt>
    <dgm:pt modelId="{4603760F-0B3E-4F09-B9A3-96F3575C48A8}" type="pres">
      <dgm:prSet presAssocID="{A1B8C1D1-E8A5-4606-A9FD-F1FB25B2ED88}" presName="connectorText" presStyleLbl="sibTrans2D1" presStyleIdx="4" presStyleCnt="11"/>
      <dgm:spPr/>
    </dgm:pt>
    <dgm:pt modelId="{1344BD61-4FDE-4AE5-9F5C-B615467E9661}" type="pres">
      <dgm:prSet presAssocID="{72762569-F5BC-425C-8ACD-398D3300718E}" presName="node" presStyleLbl="node1" presStyleIdx="5" presStyleCnt="12">
        <dgm:presLayoutVars>
          <dgm:bulletEnabled val="1"/>
        </dgm:presLayoutVars>
      </dgm:prSet>
      <dgm:spPr/>
    </dgm:pt>
    <dgm:pt modelId="{E2DAFAF2-C1A7-437C-90CC-7EE9560729CD}" type="pres">
      <dgm:prSet presAssocID="{A4BACBD3-97C6-4D68-A58D-2C9624920C6F}" presName="sibTrans" presStyleLbl="sibTrans2D1" presStyleIdx="5" presStyleCnt="11"/>
      <dgm:spPr/>
    </dgm:pt>
    <dgm:pt modelId="{25921CB9-7581-4877-9D4D-5F7E945A3993}" type="pres">
      <dgm:prSet presAssocID="{A4BACBD3-97C6-4D68-A58D-2C9624920C6F}" presName="connectorText" presStyleLbl="sibTrans2D1" presStyleIdx="5" presStyleCnt="11"/>
      <dgm:spPr/>
    </dgm:pt>
    <dgm:pt modelId="{924DEB67-7D4A-4A14-8109-4197B394ED63}" type="pres">
      <dgm:prSet presAssocID="{01FCB33F-D74E-4AC0-B118-828CDDA46C9C}" presName="node" presStyleLbl="node1" presStyleIdx="6" presStyleCnt="12">
        <dgm:presLayoutVars>
          <dgm:bulletEnabled val="1"/>
        </dgm:presLayoutVars>
      </dgm:prSet>
      <dgm:spPr/>
    </dgm:pt>
    <dgm:pt modelId="{B9AE2411-966C-47EE-8E1F-84F0C7341588}" type="pres">
      <dgm:prSet presAssocID="{4C417862-EDD3-4A09-A897-6358163D0790}" presName="sibTrans" presStyleLbl="sibTrans2D1" presStyleIdx="6" presStyleCnt="11"/>
      <dgm:spPr/>
    </dgm:pt>
    <dgm:pt modelId="{8C9FE5D3-B275-43F3-9BF5-8C967EB1A555}" type="pres">
      <dgm:prSet presAssocID="{4C417862-EDD3-4A09-A897-6358163D0790}" presName="connectorText" presStyleLbl="sibTrans2D1" presStyleIdx="6" presStyleCnt="11"/>
      <dgm:spPr/>
    </dgm:pt>
    <dgm:pt modelId="{0D54F17B-98B1-453C-9AFD-5D74997A5FEE}" type="pres">
      <dgm:prSet presAssocID="{5C74D049-6016-4D16-909A-E04F5CFF26B9}" presName="node" presStyleLbl="node1" presStyleIdx="7" presStyleCnt="12">
        <dgm:presLayoutVars>
          <dgm:bulletEnabled val="1"/>
        </dgm:presLayoutVars>
      </dgm:prSet>
      <dgm:spPr/>
    </dgm:pt>
    <dgm:pt modelId="{4A45865E-EE07-4F3E-988F-B74FEF9D9D99}" type="pres">
      <dgm:prSet presAssocID="{1501D36D-4760-4B94-8BFE-839C14013898}" presName="sibTrans" presStyleLbl="sibTrans2D1" presStyleIdx="7" presStyleCnt="11"/>
      <dgm:spPr/>
    </dgm:pt>
    <dgm:pt modelId="{F083D452-8973-47C0-B379-7F97B8C41C59}" type="pres">
      <dgm:prSet presAssocID="{1501D36D-4760-4B94-8BFE-839C14013898}" presName="connectorText" presStyleLbl="sibTrans2D1" presStyleIdx="7" presStyleCnt="11"/>
      <dgm:spPr/>
    </dgm:pt>
    <dgm:pt modelId="{BF686E10-D02D-45AB-9CFE-8F599AA93C44}" type="pres">
      <dgm:prSet presAssocID="{A542CF29-F0A7-4286-A62D-A7AB716206A7}" presName="node" presStyleLbl="node1" presStyleIdx="8" presStyleCnt="12">
        <dgm:presLayoutVars>
          <dgm:bulletEnabled val="1"/>
        </dgm:presLayoutVars>
      </dgm:prSet>
      <dgm:spPr/>
    </dgm:pt>
    <dgm:pt modelId="{906F0D86-5B1D-419D-943E-91A03C098E36}" type="pres">
      <dgm:prSet presAssocID="{7FB8DA71-7A8C-49F2-B770-2BBB925D6306}" presName="sibTrans" presStyleLbl="sibTrans2D1" presStyleIdx="8" presStyleCnt="11"/>
      <dgm:spPr/>
    </dgm:pt>
    <dgm:pt modelId="{17D8A8BC-189F-40D4-BE20-F92BDDC72E7D}" type="pres">
      <dgm:prSet presAssocID="{7FB8DA71-7A8C-49F2-B770-2BBB925D6306}" presName="connectorText" presStyleLbl="sibTrans2D1" presStyleIdx="8" presStyleCnt="11"/>
      <dgm:spPr/>
    </dgm:pt>
    <dgm:pt modelId="{C5B60C03-72E1-483E-AD1E-746E92170FA6}" type="pres">
      <dgm:prSet presAssocID="{CBA8D00D-0484-4F3C-AFF5-045A8E05A5C7}" presName="node" presStyleLbl="node1" presStyleIdx="9" presStyleCnt="12">
        <dgm:presLayoutVars>
          <dgm:bulletEnabled val="1"/>
        </dgm:presLayoutVars>
      </dgm:prSet>
      <dgm:spPr/>
    </dgm:pt>
    <dgm:pt modelId="{96944C6D-50D9-4441-BAF1-9429060B4DC3}" type="pres">
      <dgm:prSet presAssocID="{4B520EB3-5A01-4D4D-AF2E-18517D17ACFF}" presName="sibTrans" presStyleLbl="sibTrans2D1" presStyleIdx="9" presStyleCnt="11"/>
      <dgm:spPr/>
    </dgm:pt>
    <dgm:pt modelId="{4B5E3E58-3A6A-43ED-8188-4546603653C8}" type="pres">
      <dgm:prSet presAssocID="{4B520EB3-5A01-4D4D-AF2E-18517D17ACFF}" presName="connectorText" presStyleLbl="sibTrans2D1" presStyleIdx="9" presStyleCnt="11"/>
      <dgm:spPr/>
    </dgm:pt>
    <dgm:pt modelId="{A5F348DB-4CE5-40A7-AB05-A9FD006A9011}" type="pres">
      <dgm:prSet presAssocID="{5FF2FA42-A1B7-4B92-98E5-447EAAF94E57}" presName="node" presStyleLbl="node1" presStyleIdx="10" presStyleCnt="12">
        <dgm:presLayoutVars>
          <dgm:bulletEnabled val="1"/>
        </dgm:presLayoutVars>
      </dgm:prSet>
      <dgm:spPr/>
    </dgm:pt>
    <dgm:pt modelId="{78B8A939-7B18-43D7-A483-EE3A364CC008}" type="pres">
      <dgm:prSet presAssocID="{93979921-719B-42C3-AD34-D4586999D642}" presName="sibTrans" presStyleLbl="sibTrans2D1" presStyleIdx="10" presStyleCnt="11"/>
      <dgm:spPr/>
    </dgm:pt>
    <dgm:pt modelId="{261A2365-F1E2-4725-8C91-CE34872DBF29}" type="pres">
      <dgm:prSet presAssocID="{93979921-719B-42C3-AD34-D4586999D642}" presName="connectorText" presStyleLbl="sibTrans2D1" presStyleIdx="10" presStyleCnt="11"/>
      <dgm:spPr/>
    </dgm:pt>
    <dgm:pt modelId="{B84787B1-5AD7-4E28-AF2B-79237CCBF9B5}" type="pres">
      <dgm:prSet presAssocID="{7B61872B-486A-444E-8B65-AE982F5DAFD6}" presName="node" presStyleLbl="node1" presStyleIdx="11" presStyleCnt="12">
        <dgm:presLayoutVars>
          <dgm:bulletEnabled val="1"/>
        </dgm:presLayoutVars>
      </dgm:prSet>
      <dgm:spPr/>
    </dgm:pt>
  </dgm:ptLst>
  <dgm:cxnLst>
    <dgm:cxn modelId="{613F4203-25CD-4266-BC26-C8D9C664BBC2}" type="presOf" srcId="{A4BACBD3-97C6-4D68-A58D-2C9624920C6F}" destId="{25921CB9-7581-4877-9D4D-5F7E945A3993}" srcOrd="1" destOrd="0" presId="urn:microsoft.com/office/officeart/2005/8/layout/process5"/>
    <dgm:cxn modelId="{305DD804-5E3A-42E7-9B01-9AE6F65ECDA0}" type="presOf" srcId="{5C74D049-6016-4D16-909A-E04F5CFF26B9}" destId="{0D54F17B-98B1-453C-9AFD-5D74997A5FEE}" srcOrd="0" destOrd="0" presId="urn:microsoft.com/office/officeart/2005/8/layout/process5"/>
    <dgm:cxn modelId="{B5552D0B-88AF-427D-B971-A47BA2D03ADA}" type="presOf" srcId="{4C417862-EDD3-4A09-A897-6358163D0790}" destId="{8C9FE5D3-B275-43F3-9BF5-8C967EB1A555}" srcOrd="1" destOrd="0" presId="urn:microsoft.com/office/officeart/2005/8/layout/process5"/>
    <dgm:cxn modelId="{586C670D-DDC3-4776-BA32-200152E7BA58}" type="presOf" srcId="{7FB8DA71-7A8C-49F2-B770-2BBB925D6306}" destId="{17D8A8BC-189F-40D4-BE20-F92BDDC72E7D}" srcOrd="1" destOrd="0" presId="urn:microsoft.com/office/officeart/2005/8/layout/process5"/>
    <dgm:cxn modelId="{623E8F13-FE73-48C0-9591-B9D4E12B6092}" type="presOf" srcId="{C6780CAA-1691-4DBB-B474-03E187F8E364}" destId="{D67CC6B9-81FB-4921-8752-C31717590BD1}" srcOrd="0" destOrd="0" presId="urn:microsoft.com/office/officeart/2005/8/layout/process5"/>
    <dgm:cxn modelId="{8F490815-0791-449B-B28B-B29C528B373F}" type="presOf" srcId="{93979921-719B-42C3-AD34-D4586999D642}" destId="{261A2365-F1E2-4725-8C91-CE34872DBF29}" srcOrd="1" destOrd="0" presId="urn:microsoft.com/office/officeart/2005/8/layout/process5"/>
    <dgm:cxn modelId="{BA9A9B1A-9B9C-4CF9-A826-D23F7FAD1FF4}" type="presOf" srcId="{018DB79A-AB01-4870-954A-66EAAEBB1BF1}" destId="{AEC8EE4C-A0A7-413A-BB3E-2D62411F14A3}" srcOrd="1" destOrd="0" presId="urn:microsoft.com/office/officeart/2005/8/layout/process5"/>
    <dgm:cxn modelId="{B1B5C91E-153F-4CBC-97C1-5822BB6A3EEE}" srcId="{5C1ED67C-76F9-44AE-BB54-1C9B942ED55F}" destId="{7B61872B-486A-444E-8B65-AE982F5DAFD6}" srcOrd="11" destOrd="0" parTransId="{57980A89-510D-4431-AB35-CE7FF983A5A6}" sibTransId="{E9C21CB2-F85E-4E22-8F54-7146F5C64864}"/>
    <dgm:cxn modelId="{8CBD6B25-7E32-4905-B532-5119A7490CC5}" type="presOf" srcId="{01FCB33F-D74E-4AC0-B118-828CDDA46C9C}" destId="{924DEB67-7D4A-4A14-8109-4197B394ED63}" srcOrd="0" destOrd="0" presId="urn:microsoft.com/office/officeart/2005/8/layout/process5"/>
    <dgm:cxn modelId="{3B707F29-DE8A-4E91-A83D-F6091BAFC166}" type="presOf" srcId="{4C417862-EDD3-4A09-A897-6358163D0790}" destId="{B9AE2411-966C-47EE-8E1F-84F0C7341588}" srcOrd="0" destOrd="0" presId="urn:microsoft.com/office/officeart/2005/8/layout/process5"/>
    <dgm:cxn modelId="{7524352B-0085-49AE-9B4D-F713B48D3860}" srcId="{5C1ED67C-76F9-44AE-BB54-1C9B942ED55F}" destId="{549FB1FB-1649-4DE3-9F03-DB79392B1073}" srcOrd="0" destOrd="0" parTransId="{4C2641DA-DC88-4F66-8F91-A22B83C3F053}" sibTransId="{C6780CAA-1691-4DBB-B474-03E187F8E364}"/>
    <dgm:cxn modelId="{71988833-BFC1-4CEE-87B6-018BF7CE2D4E}" type="presOf" srcId="{5FF2FA42-A1B7-4B92-98E5-447EAAF94E57}" destId="{A5F348DB-4CE5-40A7-AB05-A9FD006A9011}" srcOrd="0" destOrd="0" presId="urn:microsoft.com/office/officeart/2005/8/layout/process5"/>
    <dgm:cxn modelId="{F3ABEA35-5EA8-4E7E-BFE5-E45F5E3FB47A}" srcId="{5C1ED67C-76F9-44AE-BB54-1C9B942ED55F}" destId="{51089D07-0914-4440-A2C5-5BD9147FC138}" srcOrd="2" destOrd="0" parTransId="{46A3361D-CEF4-433D-B53D-77E306B37FA6}" sibTransId="{018DB79A-AB01-4870-954A-66EAAEBB1BF1}"/>
    <dgm:cxn modelId="{D486AC36-3954-4D73-AE2D-401A373A3381}" type="presOf" srcId="{C6780CAA-1691-4DBB-B474-03E187F8E364}" destId="{C221B494-D64D-47F0-8BBD-EE085BBFDE5C}" srcOrd="1" destOrd="0" presId="urn:microsoft.com/office/officeart/2005/8/layout/process5"/>
    <dgm:cxn modelId="{93920A37-FC84-456E-93C5-CB496F2F98A6}" type="presOf" srcId="{51089D07-0914-4440-A2C5-5BD9147FC138}" destId="{C60836FD-0F1A-498A-A662-1EA9859772A9}" srcOrd="0" destOrd="0" presId="urn:microsoft.com/office/officeart/2005/8/layout/process5"/>
    <dgm:cxn modelId="{7726AF39-70AB-4500-8D28-C5295EAB1AAB}" type="presOf" srcId="{93979921-719B-42C3-AD34-D4586999D642}" destId="{78B8A939-7B18-43D7-A483-EE3A364CC008}" srcOrd="0" destOrd="0" presId="urn:microsoft.com/office/officeart/2005/8/layout/process5"/>
    <dgm:cxn modelId="{2FA59E5B-0C9F-4BAA-BEF0-AE15045850E4}" srcId="{5C1ED67C-76F9-44AE-BB54-1C9B942ED55F}" destId="{CBA8D00D-0484-4F3C-AFF5-045A8E05A5C7}" srcOrd="9" destOrd="0" parTransId="{D163A58C-D66A-4057-BAF8-80A1A0315B2D}" sibTransId="{4B520EB3-5A01-4D4D-AF2E-18517D17ACFF}"/>
    <dgm:cxn modelId="{C9195460-520A-4656-BCA5-28A6AFE41A17}" type="presOf" srcId="{470709E1-EB4A-4B6B-AF9E-1954FEBE1ADA}" destId="{53285E99-1A2E-486D-9DEE-D1F07BD1CECB}" srcOrd="0" destOrd="0" presId="urn:microsoft.com/office/officeart/2005/8/layout/process5"/>
    <dgm:cxn modelId="{87A80942-D42E-4931-BF3B-A6CCE4057CA2}" type="presOf" srcId="{549FB1FB-1649-4DE3-9F03-DB79392B1073}" destId="{32F36A57-AAD5-4992-8AF5-FE20E92FD05D}" srcOrd="0" destOrd="0" presId="urn:microsoft.com/office/officeart/2005/8/layout/process5"/>
    <dgm:cxn modelId="{A3AFF945-21A1-4CCE-83D6-25AA0A6E53C1}" type="presOf" srcId="{018DB79A-AB01-4870-954A-66EAAEBB1BF1}" destId="{CBEFC501-144C-4C4A-8E73-A55D8F44F6A4}" srcOrd="0" destOrd="0" presId="urn:microsoft.com/office/officeart/2005/8/layout/process5"/>
    <dgm:cxn modelId="{3E2A3146-F9A6-47AE-BF5A-51117E47592F}" type="presOf" srcId="{A1B8C1D1-E8A5-4606-A9FD-F1FB25B2ED88}" destId="{A42C23D7-78ED-4004-8C61-CF1DDF1FA890}" srcOrd="0" destOrd="0" presId="urn:microsoft.com/office/officeart/2005/8/layout/process5"/>
    <dgm:cxn modelId="{AF34556A-9056-4F0D-98EC-25BADAD6C902}" type="presOf" srcId="{7B61872B-486A-444E-8B65-AE982F5DAFD6}" destId="{B84787B1-5AD7-4E28-AF2B-79237CCBF9B5}" srcOrd="0" destOrd="0" presId="urn:microsoft.com/office/officeart/2005/8/layout/process5"/>
    <dgm:cxn modelId="{5CE2A16B-6729-4AA7-A6F5-2D0130913A90}" srcId="{5C1ED67C-76F9-44AE-BB54-1C9B942ED55F}" destId="{470709E1-EB4A-4B6B-AF9E-1954FEBE1ADA}" srcOrd="4" destOrd="0" parTransId="{763821B0-69C5-4F39-91FD-03D8DDB385C9}" sibTransId="{A1B8C1D1-E8A5-4606-A9FD-F1FB25B2ED88}"/>
    <dgm:cxn modelId="{4593184C-5E4F-4D53-AA9E-2369C144964E}" srcId="{5C1ED67C-76F9-44AE-BB54-1C9B942ED55F}" destId="{01FCB33F-D74E-4AC0-B118-828CDDA46C9C}" srcOrd="6" destOrd="0" parTransId="{FE505483-98B6-4A26-AC04-B40FE067C376}" sibTransId="{4C417862-EDD3-4A09-A897-6358163D0790}"/>
    <dgm:cxn modelId="{3560C270-0287-4B73-8CB2-552F08FC6185}" type="presOf" srcId="{4B520EB3-5A01-4D4D-AF2E-18517D17ACFF}" destId="{4B5E3E58-3A6A-43ED-8188-4546603653C8}" srcOrd="1" destOrd="0" presId="urn:microsoft.com/office/officeart/2005/8/layout/process5"/>
    <dgm:cxn modelId="{E69B8951-C72D-4131-9F3B-976645091EF5}" srcId="{5C1ED67C-76F9-44AE-BB54-1C9B942ED55F}" destId="{5C74D049-6016-4D16-909A-E04F5CFF26B9}" srcOrd="7" destOrd="0" parTransId="{5E9A60F9-9B76-4347-8565-B7D26E91DD4B}" sibTransId="{1501D36D-4760-4B94-8BFE-839C14013898}"/>
    <dgm:cxn modelId="{2B12637D-9CDF-4302-B476-7ECA797E6D89}" type="presOf" srcId="{4B520EB3-5A01-4D4D-AF2E-18517D17ACFF}" destId="{96944C6D-50D9-4441-BAF1-9429060B4DC3}" srcOrd="0" destOrd="0" presId="urn:microsoft.com/office/officeart/2005/8/layout/process5"/>
    <dgm:cxn modelId="{1C14087F-DEF4-44AB-84F4-B9338AABB9C1}" type="presOf" srcId="{73CE866F-41D0-4C77-998B-314834AD48EC}" destId="{7FE45D46-14F7-4C32-AEEE-080DD6813A50}" srcOrd="0" destOrd="0" presId="urn:microsoft.com/office/officeart/2005/8/layout/process5"/>
    <dgm:cxn modelId="{BE422B8B-0245-4A0F-BD77-D8A7DC16D3C6}" type="presOf" srcId="{1501D36D-4760-4B94-8BFE-839C14013898}" destId="{4A45865E-EE07-4F3E-988F-B74FEF9D9D99}" srcOrd="0" destOrd="0" presId="urn:microsoft.com/office/officeart/2005/8/layout/process5"/>
    <dgm:cxn modelId="{174C1892-0DF1-44CE-97CD-C28D60DCD4D6}" type="presOf" srcId="{1B6F0036-77DC-42EA-815D-C2DF5242ABF9}" destId="{2D4CA577-6631-47E8-B02C-2AE085962572}" srcOrd="1" destOrd="0" presId="urn:microsoft.com/office/officeart/2005/8/layout/process5"/>
    <dgm:cxn modelId="{A0615192-B71C-48E3-A402-DECA1C49781B}" type="presOf" srcId="{CBA8D00D-0484-4F3C-AFF5-045A8E05A5C7}" destId="{C5B60C03-72E1-483E-AD1E-746E92170FA6}" srcOrd="0" destOrd="0" presId="urn:microsoft.com/office/officeart/2005/8/layout/process5"/>
    <dgm:cxn modelId="{F475C896-FC49-4F24-A964-E6B522865883}" type="presOf" srcId="{73CE866F-41D0-4C77-998B-314834AD48EC}" destId="{382BCE3E-87FB-47C1-BB55-3D1EEDACB144}" srcOrd="1" destOrd="0" presId="urn:microsoft.com/office/officeart/2005/8/layout/process5"/>
    <dgm:cxn modelId="{A165A39E-DFBD-47D6-98A5-FE7688818DDD}" type="presOf" srcId="{A4BACBD3-97C6-4D68-A58D-2C9624920C6F}" destId="{E2DAFAF2-C1A7-437C-90CC-7EE9560729CD}" srcOrd="0" destOrd="0" presId="urn:microsoft.com/office/officeart/2005/8/layout/process5"/>
    <dgm:cxn modelId="{CB5DBAA8-3437-4BE1-B87D-1D44ABBBF503}" type="presOf" srcId="{5631F4A3-CE1A-49C6-BAD2-FB8E1B413145}" destId="{4CBA7527-D09E-4DA4-B2DD-618DBFD58E89}" srcOrd="0" destOrd="0" presId="urn:microsoft.com/office/officeart/2005/8/layout/process5"/>
    <dgm:cxn modelId="{C6733CA9-8C74-4348-8C8B-E90FBC6773B6}" type="presOf" srcId="{B05F9344-04DC-4CCF-AAC9-8F93E3F7EF89}" destId="{7B81A758-BFAE-459A-9BE6-C16B3EE7752D}" srcOrd="0" destOrd="0" presId="urn:microsoft.com/office/officeart/2005/8/layout/process5"/>
    <dgm:cxn modelId="{42BDA6B4-938F-4048-A412-DF84DF2756A8}" type="presOf" srcId="{72762569-F5BC-425C-8ACD-398D3300718E}" destId="{1344BD61-4FDE-4AE5-9F5C-B615467E9661}" srcOrd="0" destOrd="0" presId="urn:microsoft.com/office/officeart/2005/8/layout/process5"/>
    <dgm:cxn modelId="{D2EB82B6-97C9-43BF-9F2D-D168DF5F03F3}" srcId="{5C1ED67C-76F9-44AE-BB54-1C9B942ED55F}" destId="{72762569-F5BC-425C-8ACD-398D3300718E}" srcOrd="5" destOrd="0" parTransId="{95FFCE5C-0D84-4E8C-BF38-8B607AC71DE3}" sibTransId="{A4BACBD3-97C6-4D68-A58D-2C9624920C6F}"/>
    <dgm:cxn modelId="{566AC8BE-C3F3-49CE-BA0B-105855EC6E5D}" type="presOf" srcId="{7FB8DA71-7A8C-49F2-B770-2BBB925D6306}" destId="{906F0D86-5B1D-419D-943E-91A03C098E36}" srcOrd="0" destOrd="0" presId="urn:microsoft.com/office/officeart/2005/8/layout/process5"/>
    <dgm:cxn modelId="{D42FC5C1-B793-43DA-B741-C6A23A76823F}" type="presOf" srcId="{A1B8C1D1-E8A5-4606-A9FD-F1FB25B2ED88}" destId="{4603760F-0B3E-4F09-B9A3-96F3575C48A8}" srcOrd="1" destOrd="0" presId="urn:microsoft.com/office/officeart/2005/8/layout/process5"/>
    <dgm:cxn modelId="{3946FDD1-B479-46F8-8D76-F672FD40C6EC}" srcId="{5C1ED67C-76F9-44AE-BB54-1C9B942ED55F}" destId="{A542CF29-F0A7-4286-A62D-A7AB716206A7}" srcOrd="8" destOrd="0" parTransId="{C7DD2619-2376-4BA7-B2DD-FCF2A0BE5F25}" sibTransId="{7FB8DA71-7A8C-49F2-B770-2BBB925D6306}"/>
    <dgm:cxn modelId="{36F3EDD4-7241-4158-8829-B7A87DC54A97}" type="presOf" srcId="{1501D36D-4760-4B94-8BFE-839C14013898}" destId="{F083D452-8973-47C0-B379-7F97B8C41C59}" srcOrd="1" destOrd="0" presId="urn:microsoft.com/office/officeart/2005/8/layout/process5"/>
    <dgm:cxn modelId="{D5E869E7-A0F2-420D-BDA2-4518CA54A9B4}" type="presOf" srcId="{A542CF29-F0A7-4286-A62D-A7AB716206A7}" destId="{BF686E10-D02D-45AB-9CFE-8F599AA93C44}" srcOrd="0" destOrd="0" presId="urn:microsoft.com/office/officeart/2005/8/layout/process5"/>
    <dgm:cxn modelId="{515A85EB-EE9D-425A-B5EA-653C6619AA29}" srcId="{5C1ED67C-76F9-44AE-BB54-1C9B942ED55F}" destId="{5FF2FA42-A1B7-4B92-98E5-447EAAF94E57}" srcOrd="10" destOrd="0" parTransId="{89112657-5C35-488A-8F70-2B1F63951AE5}" sibTransId="{93979921-719B-42C3-AD34-D4586999D642}"/>
    <dgm:cxn modelId="{782A04EC-E48D-4726-BE56-61649A4E245C}" srcId="{5C1ED67C-76F9-44AE-BB54-1C9B942ED55F}" destId="{B05F9344-04DC-4CCF-AAC9-8F93E3F7EF89}" srcOrd="1" destOrd="0" parTransId="{1E0A2F29-3752-47FC-A3D1-0EB2FA4B65A2}" sibTransId="{73CE866F-41D0-4C77-998B-314834AD48EC}"/>
    <dgm:cxn modelId="{F8CA85EC-43C4-4FF9-BA75-074E0B81E6AA}" type="presOf" srcId="{5C1ED67C-76F9-44AE-BB54-1C9B942ED55F}" destId="{A636C1DD-E759-497D-81C5-2E4430E02C1B}" srcOrd="0" destOrd="0" presId="urn:microsoft.com/office/officeart/2005/8/layout/process5"/>
    <dgm:cxn modelId="{35C920F0-8E88-4360-A89F-31034E999C53}" type="presOf" srcId="{1B6F0036-77DC-42EA-815D-C2DF5242ABF9}" destId="{2A045374-D6A4-48CB-A16B-EFB26AA2408D}" srcOrd="0" destOrd="0" presId="urn:microsoft.com/office/officeart/2005/8/layout/process5"/>
    <dgm:cxn modelId="{F6E087F4-482F-483D-A70D-36A85F6DB47D}" srcId="{5C1ED67C-76F9-44AE-BB54-1C9B942ED55F}" destId="{5631F4A3-CE1A-49C6-BAD2-FB8E1B413145}" srcOrd="3" destOrd="0" parTransId="{F629A0F8-4115-4CE4-80B3-B41B8A9F59E7}" sibTransId="{1B6F0036-77DC-42EA-815D-C2DF5242ABF9}"/>
    <dgm:cxn modelId="{154B4D70-D8FE-4D3E-AAD8-9E8481A219A5}" type="presParOf" srcId="{A636C1DD-E759-497D-81C5-2E4430E02C1B}" destId="{32F36A57-AAD5-4992-8AF5-FE20E92FD05D}" srcOrd="0" destOrd="0" presId="urn:microsoft.com/office/officeart/2005/8/layout/process5"/>
    <dgm:cxn modelId="{C23619E7-5902-4DBB-8C4F-5934FD37B0A9}" type="presParOf" srcId="{A636C1DD-E759-497D-81C5-2E4430E02C1B}" destId="{D67CC6B9-81FB-4921-8752-C31717590BD1}" srcOrd="1" destOrd="0" presId="urn:microsoft.com/office/officeart/2005/8/layout/process5"/>
    <dgm:cxn modelId="{2DB1E4D7-B450-41DB-A672-A79F996F7637}" type="presParOf" srcId="{D67CC6B9-81FB-4921-8752-C31717590BD1}" destId="{C221B494-D64D-47F0-8BBD-EE085BBFDE5C}" srcOrd="0" destOrd="0" presId="urn:microsoft.com/office/officeart/2005/8/layout/process5"/>
    <dgm:cxn modelId="{E76C597C-AC6F-4C53-8ECF-1D7D9FB9D8EE}" type="presParOf" srcId="{A636C1DD-E759-497D-81C5-2E4430E02C1B}" destId="{7B81A758-BFAE-459A-9BE6-C16B3EE7752D}" srcOrd="2" destOrd="0" presId="urn:microsoft.com/office/officeart/2005/8/layout/process5"/>
    <dgm:cxn modelId="{B90AB28C-D851-44BF-82A0-706DFE1226F8}" type="presParOf" srcId="{A636C1DD-E759-497D-81C5-2E4430E02C1B}" destId="{7FE45D46-14F7-4C32-AEEE-080DD6813A50}" srcOrd="3" destOrd="0" presId="urn:microsoft.com/office/officeart/2005/8/layout/process5"/>
    <dgm:cxn modelId="{C58E1AB8-994A-4441-91EC-1B1B6EE445B0}" type="presParOf" srcId="{7FE45D46-14F7-4C32-AEEE-080DD6813A50}" destId="{382BCE3E-87FB-47C1-BB55-3D1EEDACB144}" srcOrd="0" destOrd="0" presId="urn:microsoft.com/office/officeart/2005/8/layout/process5"/>
    <dgm:cxn modelId="{2E1A491B-A75A-40C0-AA21-1592A4409027}" type="presParOf" srcId="{A636C1DD-E759-497D-81C5-2E4430E02C1B}" destId="{C60836FD-0F1A-498A-A662-1EA9859772A9}" srcOrd="4" destOrd="0" presId="urn:microsoft.com/office/officeart/2005/8/layout/process5"/>
    <dgm:cxn modelId="{B6694DE6-6AA7-4AA2-88C2-7673B07CFD10}" type="presParOf" srcId="{A636C1DD-E759-497D-81C5-2E4430E02C1B}" destId="{CBEFC501-144C-4C4A-8E73-A55D8F44F6A4}" srcOrd="5" destOrd="0" presId="urn:microsoft.com/office/officeart/2005/8/layout/process5"/>
    <dgm:cxn modelId="{EA0A45A9-EF39-455D-AD41-96B1D08B6293}" type="presParOf" srcId="{CBEFC501-144C-4C4A-8E73-A55D8F44F6A4}" destId="{AEC8EE4C-A0A7-413A-BB3E-2D62411F14A3}" srcOrd="0" destOrd="0" presId="urn:microsoft.com/office/officeart/2005/8/layout/process5"/>
    <dgm:cxn modelId="{AF864F8A-3A13-44C6-87B0-9E2181539455}" type="presParOf" srcId="{A636C1DD-E759-497D-81C5-2E4430E02C1B}" destId="{4CBA7527-D09E-4DA4-B2DD-618DBFD58E89}" srcOrd="6" destOrd="0" presId="urn:microsoft.com/office/officeart/2005/8/layout/process5"/>
    <dgm:cxn modelId="{45396AAB-9272-4205-B5D1-380753FFF94E}" type="presParOf" srcId="{A636C1DD-E759-497D-81C5-2E4430E02C1B}" destId="{2A045374-D6A4-48CB-A16B-EFB26AA2408D}" srcOrd="7" destOrd="0" presId="urn:microsoft.com/office/officeart/2005/8/layout/process5"/>
    <dgm:cxn modelId="{E23A8D0B-BACC-40D0-95EC-12D758D1C72E}" type="presParOf" srcId="{2A045374-D6A4-48CB-A16B-EFB26AA2408D}" destId="{2D4CA577-6631-47E8-B02C-2AE085962572}" srcOrd="0" destOrd="0" presId="urn:microsoft.com/office/officeart/2005/8/layout/process5"/>
    <dgm:cxn modelId="{10D3BAEF-999D-494D-BC1C-E089C4D7E440}" type="presParOf" srcId="{A636C1DD-E759-497D-81C5-2E4430E02C1B}" destId="{53285E99-1A2E-486D-9DEE-D1F07BD1CECB}" srcOrd="8" destOrd="0" presId="urn:microsoft.com/office/officeart/2005/8/layout/process5"/>
    <dgm:cxn modelId="{81D25F3E-6AD6-4786-81A4-793159C56063}" type="presParOf" srcId="{A636C1DD-E759-497D-81C5-2E4430E02C1B}" destId="{A42C23D7-78ED-4004-8C61-CF1DDF1FA890}" srcOrd="9" destOrd="0" presId="urn:microsoft.com/office/officeart/2005/8/layout/process5"/>
    <dgm:cxn modelId="{8ED1EEF7-86D8-4A09-98EF-2B3FC9734742}" type="presParOf" srcId="{A42C23D7-78ED-4004-8C61-CF1DDF1FA890}" destId="{4603760F-0B3E-4F09-B9A3-96F3575C48A8}" srcOrd="0" destOrd="0" presId="urn:microsoft.com/office/officeart/2005/8/layout/process5"/>
    <dgm:cxn modelId="{5E3BECB2-617E-441A-B5D5-3095A239380C}" type="presParOf" srcId="{A636C1DD-E759-497D-81C5-2E4430E02C1B}" destId="{1344BD61-4FDE-4AE5-9F5C-B615467E9661}" srcOrd="10" destOrd="0" presId="urn:microsoft.com/office/officeart/2005/8/layout/process5"/>
    <dgm:cxn modelId="{E45F2A3E-223B-472B-AB04-B56BE8BF3068}" type="presParOf" srcId="{A636C1DD-E759-497D-81C5-2E4430E02C1B}" destId="{E2DAFAF2-C1A7-437C-90CC-7EE9560729CD}" srcOrd="11" destOrd="0" presId="urn:microsoft.com/office/officeart/2005/8/layout/process5"/>
    <dgm:cxn modelId="{17D5534D-A36F-44C9-AB7C-ACAC6807875B}" type="presParOf" srcId="{E2DAFAF2-C1A7-437C-90CC-7EE9560729CD}" destId="{25921CB9-7581-4877-9D4D-5F7E945A3993}" srcOrd="0" destOrd="0" presId="urn:microsoft.com/office/officeart/2005/8/layout/process5"/>
    <dgm:cxn modelId="{BC5ED650-A627-441E-AF21-5D0D02F4ABC8}" type="presParOf" srcId="{A636C1DD-E759-497D-81C5-2E4430E02C1B}" destId="{924DEB67-7D4A-4A14-8109-4197B394ED63}" srcOrd="12" destOrd="0" presId="urn:microsoft.com/office/officeart/2005/8/layout/process5"/>
    <dgm:cxn modelId="{6CCAD34D-6FFE-4095-8C75-847C27A35611}" type="presParOf" srcId="{A636C1DD-E759-497D-81C5-2E4430E02C1B}" destId="{B9AE2411-966C-47EE-8E1F-84F0C7341588}" srcOrd="13" destOrd="0" presId="urn:microsoft.com/office/officeart/2005/8/layout/process5"/>
    <dgm:cxn modelId="{C686BC13-E191-47CF-9502-F8D551A4F802}" type="presParOf" srcId="{B9AE2411-966C-47EE-8E1F-84F0C7341588}" destId="{8C9FE5D3-B275-43F3-9BF5-8C967EB1A555}" srcOrd="0" destOrd="0" presId="urn:microsoft.com/office/officeart/2005/8/layout/process5"/>
    <dgm:cxn modelId="{AB04EDDF-1823-49BB-B8AB-9B021AD089BC}" type="presParOf" srcId="{A636C1DD-E759-497D-81C5-2E4430E02C1B}" destId="{0D54F17B-98B1-453C-9AFD-5D74997A5FEE}" srcOrd="14" destOrd="0" presId="urn:microsoft.com/office/officeart/2005/8/layout/process5"/>
    <dgm:cxn modelId="{5F3D712E-8413-4FF2-AC31-42B780762C75}" type="presParOf" srcId="{A636C1DD-E759-497D-81C5-2E4430E02C1B}" destId="{4A45865E-EE07-4F3E-988F-B74FEF9D9D99}" srcOrd="15" destOrd="0" presId="urn:microsoft.com/office/officeart/2005/8/layout/process5"/>
    <dgm:cxn modelId="{91FE0755-9BD9-4FD8-AFE5-873756F478B2}" type="presParOf" srcId="{4A45865E-EE07-4F3E-988F-B74FEF9D9D99}" destId="{F083D452-8973-47C0-B379-7F97B8C41C59}" srcOrd="0" destOrd="0" presId="urn:microsoft.com/office/officeart/2005/8/layout/process5"/>
    <dgm:cxn modelId="{ECF42FB8-CB13-4402-8C3C-D79C4E96B8A4}" type="presParOf" srcId="{A636C1DD-E759-497D-81C5-2E4430E02C1B}" destId="{BF686E10-D02D-45AB-9CFE-8F599AA93C44}" srcOrd="16" destOrd="0" presId="urn:microsoft.com/office/officeart/2005/8/layout/process5"/>
    <dgm:cxn modelId="{2F328232-E6EC-44C3-A80C-57B17742B5C8}" type="presParOf" srcId="{A636C1DD-E759-497D-81C5-2E4430E02C1B}" destId="{906F0D86-5B1D-419D-943E-91A03C098E36}" srcOrd="17" destOrd="0" presId="urn:microsoft.com/office/officeart/2005/8/layout/process5"/>
    <dgm:cxn modelId="{9B49AD80-0C09-453C-96E4-CEA3CDE94C7F}" type="presParOf" srcId="{906F0D86-5B1D-419D-943E-91A03C098E36}" destId="{17D8A8BC-189F-40D4-BE20-F92BDDC72E7D}" srcOrd="0" destOrd="0" presId="urn:microsoft.com/office/officeart/2005/8/layout/process5"/>
    <dgm:cxn modelId="{D12609CB-9578-41CD-88FC-8C29F4CF5847}" type="presParOf" srcId="{A636C1DD-E759-497D-81C5-2E4430E02C1B}" destId="{C5B60C03-72E1-483E-AD1E-746E92170FA6}" srcOrd="18" destOrd="0" presId="urn:microsoft.com/office/officeart/2005/8/layout/process5"/>
    <dgm:cxn modelId="{55DD34AA-3BFA-440C-96D9-B9927B81811A}" type="presParOf" srcId="{A636C1DD-E759-497D-81C5-2E4430E02C1B}" destId="{96944C6D-50D9-4441-BAF1-9429060B4DC3}" srcOrd="19" destOrd="0" presId="urn:microsoft.com/office/officeart/2005/8/layout/process5"/>
    <dgm:cxn modelId="{A9C42AD4-F9CC-42E9-925A-1AC8146CF92B}" type="presParOf" srcId="{96944C6D-50D9-4441-BAF1-9429060B4DC3}" destId="{4B5E3E58-3A6A-43ED-8188-4546603653C8}" srcOrd="0" destOrd="0" presId="urn:microsoft.com/office/officeart/2005/8/layout/process5"/>
    <dgm:cxn modelId="{A013E7E4-08A7-435E-BA79-76474B09B2CA}" type="presParOf" srcId="{A636C1DD-E759-497D-81C5-2E4430E02C1B}" destId="{A5F348DB-4CE5-40A7-AB05-A9FD006A9011}" srcOrd="20" destOrd="0" presId="urn:microsoft.com/office/officeart/2005/8/layout/process5"/>
    <dgm:cxn modelId="{6C6AA815-45C6-466A-8227-F5B92CC6049F}" type="presParOf" srcId="{A636C1DD-E759-497D-81C5-2E4430E02C1B}" destId="{78B8A939-7B18-43D7-A483-EE3A364CC008}" srcOrd="21" destOrd="0" presId="urn:microsoft.com/office/officeart/2005/8/layout/process5"/>
    <dgm:cxn modelId="{6578F3D9-CEA5-414B-9F7C-FD2363DFFE62}" type="presParOf" srcId="{78B8A939-7B18-43D7-A483-EE3A364CC008}" destId="{261A2365-F1E2-4725-8C91-CE34872DBF29}" srcOrd="0" destOrd="0" presId="urn:microsoft.com/office/officeart/2005/8/layout/process5"/>
    <dgm:cxn modelId="{16905420-7988-469B-9CDB-623014DE1B04}" type="presParOf" srcId="{A636C1DD-E759-497D-81C5-2E4430E02C1B}" destId="{B84787B1-5AD7-4E28-AF2B-79237CCBF9B5}"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3999-F15A-4695-BE67-717DB1A12F15}">
      <dsp:nvSpPr>
        <dsp:cNvPr id="0" name=""/>
        <dsp:cNvSpPr/>
      </dsp:nvSpPr>
      <dsp:spPr>
        <a:xfrm>
          <a:off x="0" y="280474"/>
          <a:ext cx="2795794" cy="1677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Men in the sector earn more than women. Of those working more than 22 hours a week and</a:t>
          </a:r>
        </a:p>
        <a:p>
          <a:pPr marL="0" lvl="0" indent="0" algn="ctr" defTabSz="533400">
            <a:lnSpc>
              <a:spcPct val="90000"/>
            </a:lnSpc>
            <a:spcBef>
              <a:spcPct val="0"/>
            </a:spcBef>
            <a:spcAft>
              <a:spcPct val="35000"/>
            </a:spcAft>
            <a:buNone/>
          </a:pPr>
          <a:r>
            <a:rPr lang="en-GB" sz="1200" kern="1200" dirty="0"/>
            <a:t>earning £30,000 or more annually, 47% are men but only 37.3% women.</a:t>
          </a:r>
        </a:p>
      </dsp:txBody>
      <dsp:txXfrm>
        <a:off x="0" y="280474"/>
        <a:ext cx="2795794" cy="1677476"/>
      </dsp:txXfrm>
    </dsp:sp>
    <dsp:sp modelId="{42529D1E-5ECA-457E-B50A-EAF92CD57551}">
      <dsp:nvSpPr>
        <dsp:cNvPr id="0" name=""/>
        <dsp:cNvSpPr/>
      </dsp:nvSpPr>
      <dsp:spPr>
        <a:xfrm>
          <a:off x="3075373" y="280474"/>
          <a:ext cx="2795794" cy="1677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overall gender split of the workforce is 78·1% female, 21·9% male. The gender split of</a:t>
          </a:r>
        </a:p>
        <a:p>
          <a:pPr marL="0" lvl="0" indent="0" algn="ctr" defTabSz="533400">
            <a:lnSpc>
              <a:spcPct val="90000"/>
            </a:lnSpc>
            <a:spcBef>
              <a:spcPct val="0"/>
            </a:spcBef>
            <a:spcAft>
              <a:spcPct val="35000"/>
            </a:spcAft>
            <a:buNone/>
          </a:pPr>
          <a:r>
            <a:rPr lang="en-GB" sz="1200" kern="1200" dirty="0"/>
            <a:t>the UK workforce as a whole is 50·1% female, 49·9% male.</a:t>
          </a:r>
        </a:p>
      </dsp:txBody>
      <dsp:txXfrm>
        <a:off x="3075373" y="280474"/>
        <a:ext cx="2795794" cy="1677476"/>
      </dsp:txXfrm>
    </dsp:sp>
    <dsp:sp modelId="{2DC8249D-0460-4B27-A46F-F4D86AE652A8}">
      <dsp:nvSpPr>
        <dsp:cNvPr id="0" name=""/>
        <dsp:cNvSpPr/>
      </dsp:nvSpPr>
      <dsp:spPr>
        <a:xfrm>
          <a:off x="6150746" y="280474"/>
          <a:ext cx="2795794" cy="1677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Male workers more likely to occupy management roles than their female peers. The 10·2%</a:t>
          </a:r>
        </a:p>
        <a:p>
          <a:pPr marL="0" lvl="0" indent="0" algn="ctr" defTabSz="533400">
            <a:lnSpc>
              <a:spcPct val="90000"/>
            </a:lnSpc>
            <a:spcBef>
              <a:spcPct val="0"/>
            </a:spcBef>
            <a:spcAft>
              <a:spcPct val="35000"/>
            </a:spcAft>
            <a:buNone/>
          </a:pPr>
          <a:r>
            <a:rPr lang="en-GB" sz="1200" kern="1200" dirty="0"/>
            <a:t>of men in senior management roles is almost double that of female workers (5·9%).</a:t>
          </a:r>
        </a:p>
      </dsp:txBody>
      <dsp:txXfrm>
        <a:off x="6150746" y="280474"/>
        <a:ext cx="2795794" cy="1677476"/>
      </dsp:txXfrm>
    </dsp:sp>
    <dsp:sp modelId="{B4D30E28-294E-4F83-8FB5-4F93A94EFE40}">
      <dsp:nvSpPr>
        <dsp:cNvPr id="0" name=""/>
        <dsp:cNvSpPr/>
      </dsp:nvSpPr>
      <dsp:spPr>
        <a:xfrm>
          <a:off x="0" y="2237530"/>
          <a:ext cx="2795794" cy="1677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96.7% of the workforce identify as ‘white’ compared to 87.5% identifying as ‘white’</a:t>
          </a:r>
        </a:p>
        <a:p>
          <a:pPr marL="0" lvl="0" indent="0" algn="ctr" defTabSz="533400">
            <a:lnSpc>
              <a:spcPct val="90000"/>
            </a:lnSpc>
            <a:spcBef>
              <a:spcPct val="0"/>
            </a:spcBef>
            <a:spcAft>
              <a:spcPct val="35000"/>
            </a:spcAft>
            <a:buNone/>
          </a:pPr>
          <a:r>
            <a:rPr lang="en-GB" sz="1200" kern="1200" dirty="0"/>
            <a:t>in UK Labour Force Survey statistics. </a:t>
          </a:r>
        </a:p>
      </dsp:txBody>
      <dsp:txXfrm>
        <a:off x="0" y="2237530"/>
        <a:ext cx="2795794" cy="1677476"/>
      </dsp:txXfrm>
    </dsp:sp>
    <dsp:sp modelId="{D9C89932-61CD-4C5E-873C-8EE016F4EA3C}">
      <dsp:nvSpPr>
        <dsp:cNvPr id="0" name=""/>
        <dsp:cNvSpPr/>
      </dsp:nvSpPr>
      <dsp:spPr>
        <a:xfrm>
          <a:off x="3075373" y="2237530"/>
          <a:ext cx="2795794" cy="1677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highest proportion of the workforce falls in the 45 to 55 age band. 55·3% are over 45</a:t>
          </a:r>
        </a:p>
        <a:p>
          <a:pPr marL="0" lvl="0" indent="0" algn="ctr" defTabSz="533400">
            <a:lnSpc>
              <a:spcPct val="90000"/>
            </a:lnSpc>
            <a:spcBef>
              <a:spcPct val="0"/>
            </a:spcBef>
            <a:spcAft>
              <a:spcPct val="35000"/>
            </a:spcAft>
            <a:buNone/>
          </a:pPr>
          <a:r>
            <a:rPr lang="en-GB" sz="1200" kern="1200" dirty="0"/>
            <a:t>years of age; the equivalent figure for the UK as a whole is 41·1%.</a:t>
          </a:r>
        </a:p>
      </dsp:txBody>
      <dsp:txXfrm>
        <a:off x="3075373" y="2237530"/>
        <a:ext cx="2795794" cy="1677476"/>
      </dsp:txXfrm>
    </dsp:sp>
    <dsp:sp modelId="{3A40493E-9000-4B1C-9C19-E47EB946BDFC}">
      <dsp:nvSpPr>
        <dsp:cNvPr id="0" name=""/>
        <dsp:cNvSpPr/>
      </dsp:nvSpPr>
      <dsp:spPr>
        <a:xfrm>
          <a:off x="6150746" y="2237530"/>
          <a:ext cx="2795794" cy="1677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highest proportion of the workforce with dependent children are in Information Management</a:t>
          </a:r>
        </a:p>
        <a:p>
          <a:pPr marL="0" lvl="0" indent="0" algn="ctr" defTabSz="533400">
            <a:lnSpc>
              <a:spcPct val="90000"/>
            </a:lnSpc>
            <a:spcBef>
              <a:spcPct val="0"/>
            </a:spcBef>
            <a:spcAft>
              <a:spcPct val="35000"/>
            </a:spcAft>
            <a:buNone/>
          </a:pPr>
          <a:r>
            <a:rPr lang="en-GB" sz="1200" kern="1200" dirty="0"/>
            <a:t>(23·2%) and Libraries (21·6%). Workers are more likely to combine work with caring than members</a:t>
          </a:r>
        </a:p>
        <a:p>
          <a:pPr marL="0" lvl="0" indent="0" algn="ctr" defTabSz="533400">
            <a:lnSpc>
              <a:spcPct val="90000"/>
            </a:lnSpc>
            <a:spcBef>
              <a:spcPct val="0"/>
            </a:spcBef>
            <a:spcAft>
              <a:spcPct val="35000"/>
            </a:spcAft>
            <a:buNone/>
          </a:pPr>
          <a:r>
            <a:rPr lang="en-GB" sz="1200" kern="1200" dirty="0"/>
            <a:t>of the general population.</a:t>
          </a:r>
        </a:p>
      </dsp:txBody>
      <dsp:txXfrm>
        <a:off x="6150746" y="2237530"/>
        <a:ext cx="2795794" cy="1677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6A57-AAD5-4992-8AF5-FE20E92FD05D}">
      <dsp:nvSpPr>
        <dsp:cNvPr id="0" name=""/>
        <dsp:cNvSpPr/>
      </dsp:nvSpPr>
      <dsp:spPr>
        <a:xfrm>
          <a:off x="4291" y="375007"/>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Is there a particular need, underrepresentation or disadvantage among a group that the organisation wishes to address? </a:t>
          </a:r>
        </a:p>
      </dsp:txBody>
      <dsp:txXfrm>
        <a:off x="37264" y="407980"/>
        <a:ext cx="1810372" cy="1059844"/>
      </dsp:txXfrm>
    </dsp:sp>
    <dsp:sp modelId="{D67CC6B9-81FB-4921-8752-C31717590BD1}">
      <dsp:nvSpPr>
        <dsp:cNvPr id="0" name=""/>
        <dsp:cNvSpPr/>
      </dsp:nvSpPr>
      <dsp:spPr>
        <a:xfrm>
          <a:off x="2045725" y="705239"/>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045725" y="798304"/>
        <a:ext cx="278445" cy="279196"/>
      </dsp:txXfrm>
    </dsp:sp>
    <dsp:sp modelId="{7B81A758-BFAE-459A-9BE6-C16B3EE7752D}">
      <dsp:nvSpPr>
        <dsp:cNvPr id="0" name=""/>
        <dsp:cNvSpPr/>
      </dsp:nvSpPr>
      <dsp:spPr>
        <a:xfrm>
          <a:off x="2631137" y="375007"/>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What is the </a:t>
          </a:r>
          <a:r>
            <a:rPr lang="en-GB" sz="1000" b="1" kern="1200" dirty="0">
              <a:latin typeface="Tahoma"/>
              <a:cs typeface="Tahoma"/>
            </a:rPr>
            <a:t>evidence </a:t>
          </a:r>
          <a:r>
            <a:rPr lang="en-GB" sz="1000" kern="1200" dirty="0">
              <a:latin typeface="Tahoma"/>
              <a:cs typeface="Tahoma"/>
            </a:rPr>
            <a:t>of that need, underrepresentation or disadvantage (i.e. reasonably think)? </a:t>
          </a:r>
        </a:p>
      </dsp:txBody>
      <dsp:txXfrm>
        <a:off x="2664110" y="407980"/>
        <a:ext cx="1810372" cy="1059844"/>
      </dsp:txXfrm>
    </dsp:sp>
    <dsp:sp modelId="{7FE45D46-14F7-4C32-AEEE-080DD6813A50}">
      <dsp:nvSpPr>
        <dsp:cNvPr id="0" name=""/>
        <dsp:cNvSpPr/>
      </dsp:nvSpPr>
      <dsp:spPr>
        <a:xfrm>
          <a:off x="4672571" y="705239"/>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72571" y="798304"/>
        <a:ext cx="278445" cy="279196"/>
      </dsp:txXfrm>
    </dsp:sp>
    <dsp:sp modelId="{C60836FD-0F1A-498A-A662-1EA9859772A9}">
      <dsp:nvSpPr>
        <dsp:cNvPr id="0" name=""/>
        <dsp:cNvSpPr/>
      </dsp:nvSpPr>
      <dsp:spPr>
        <a:xfrm>
          <a:off x="5257982" y="375007"/>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What is the</a:t>
          </a:r>
          <a:r>
            <a:rPr lang="en-GB" sz="1000" b="1" kern="1200" dirty="0">
              <a:latin typeface="Tahoma"/>
              <a:cs typeface="Tahoma"/>
            </a:rPr>
            <a:t> cause </a:t>
          </a:r>
          <a:r>
            <a:rPr lang="en-GB" sz="1000" kern="1200" dirty="0">
              <a:latin typeface="Tahoma"/>
              <a:cs typeface="Tahoma"/>
            </a:rPr>
            <a:t>of that need, underrepresentation or disadvantage?</a:t>
          </a:r>
        </a:p>
      </dsp:txBody>
      <dsp:txXfrm>
        <a:off x="5290955" y="407980"/>
        <a:ext cx="1810372" cy="1059844"/>
      </dsp:txXfrm>
    </dsp:sp>
    <dsp:sp modelId="{CBEFC501-144C-4C4A-8E73-A55D8F44F6A4}">
      <dsp:nvSpPr>
        <dsp:cNvPr id="0" name=""/>
        <dsp:cNvSpPr/>
      </dsp:nvSpPr>
      <dsp:spPr>
        <a:xfrm>
          <a:off x="7299416" y="705239"/>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7299416" y="798304"/>
        <a:ext cx="278445" cy="279196"/>
      </dsp:txXfrm>
    </dsp:sp>
    <dsp:sp modelId="{4CBA7527-D09E-4DA4-B2DD-618DBFD58E89}">
      <dsp:nvSpPr>
        <dsp:cNvPr id="0" name=""/>
        <dsp:cNvSpPr/>
      </dsp:nvSpPr>
      <dsp:spPr>
        <a:xfrm>
          <a:off x="7884828" y="375007"/>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Tahoma"/>
              <a:cs typeface="Tahoma"/>
            </a:rPr>
            <a:t>DEVELOP A POSITIVE ACTION INITIATIVE TO ADDRESS THAT NEED, UNDERREPRESENTATION OR DISADVANTAGE </a:t>
          </a:r>
        </a:p>
      </dsp:txBody>
      <dsp:txXfrm>
        <a:off x="7917801" y="407980"/>
        <a:ext cx="1810372" cy="1059844"/>
      </dsp:txXfrm>
    </dsp:sp>
    <dsp:sp modelId="{2A045374-D6A4-48CB-A16B-EFB26AA2408D}">
      <dsp:nvSpPr>
        <dsp:cNvPr id="0" name=""/>
        <dsp:cNvSpPr/>
      </dsp:nvSpPr>
      <dsp:spPr>
        <a:xfrm rot="5400000">
          <a:off x="8624097" y="1632140"/>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8683389" y="1665913"/>
        <a:ext cx="279196" cy="278445"/>
      </dsp:txXfrm>
    </dsp:sp>
    <dsp:sp modelId="{53285E99-1A2E-486D-9DEE-D1F07BD1CECB}">
      <dsp:nvSpPr>
        <dsp:cNvPr id="0" name=""/>
        <dsp:cNvSpPr/>
      </dsp:nvSpPr>
      <dsp:spPr>
        <a:xfrm>
          <a:off x="7884828" y="2251325"/>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How will the measure </a:t>
          </a:r>
          <a:r>
            <a:rPr lang="en-GB" sz="1000" b="1" kern="1200" dirty="0">
              <a:latin typeface="Tahoma"/>
              <a:cs typeface="Tahoma"/>
            </a:rPr>
            <a:t>address</a:t>
          </a:r>
          <a:r>
            <a:rPr lang="en-GB" sz="1000" kern="1200" dirty="0">
              <a:latin typeface="Tahoma"/>
              <a:cs typeface="Tahoma"/>
            </a:rPr>
            <a:t> the need, underrepresentation or disadvantage?</a:t>
          </a:r>
        </a:p>
      </dsp:txBody>
      <dsp:txXfrm>
        <a:off x="7917801" y="2284298"/>
        <a:ext cx="1810372" cy="1059844"/>
      </dsp:txXfrm>
    </dsp:sp>
    <dsp:sp modelId="{A42C23D7-78ED-4004-8C61-CF1DDF1FA890}">
      <dsp:nvSpPr>
        <dsp:cNvPr id="0" name=""/>
        <dsp:cNvSpPr/>
      </dsp:nvSpPr>
      <dsp:spPr>
        <a:xfrm rot="10800000">
          <a:off x="7321932" y="2581557"/>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7441266" y="2674622"/>
        <a:ext cx="278445" cy="279196"/>
      </dsp:txXfrm>
    </dsp:sp>
    <dsp:sp modelId="{1344BD61-4FDE-4AE5-9F5C-B615467E9661}">
      <dsp:nvSpPr>
        <dsp:cNvPr id="0" name=""/>
        <dsp:cNvSpPr/>
      </dsp:nvSpPr>
      <dsp:spPr>
        <a:xfrm>
          <a:off x="5257982" y="2251325"/>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Are any other groups disadvantaged by the introduction of the measure if so who (conduct EIA)? If so, what plans are in place to</a:t>
          </a:r>
          <a:r>
            <a:rPr lang="en-GB" sz="1000" b="1" kern="1200" dirty="0">
              <a:latin typeface="Tahoma"/>
              <a:cs typeface="Tahoma"/>
            </a:rPr>
            <a:t> alleviate </a:t>
          </a:r>
          <a:r>
            <a:rPr lang="en-GB" sz="1000" kern="1200" dirty="0">
              <a:latin typeface="Tahoma"/>
              <a:cs typeface="Tahoma"/>
            </a:rPr>
            <a:t>negative impacts? </a:t>
          </a:r>
        </a:p>
      </dsp:txBody>
      <dsp:txXfrm>
        <a:off x="5290955" y="2284298"/>
        <a:ext cx="1810372" cy="1059844"/>
      </dsp:txXfrm>
    </dsp:sp>
    <dsp:sp modelId="{E2DAFAF2-C1A7-437C-90CC-7EE9560729CD}">
      <dsp:nvSpPr>
        <dsp:cNvPr id="0" name=""/>
        <dsp:cNvSpPr/>
      </dsp:nvSpPr>
      <dsp:spPr>
        <a:xfrm rot="10800000">
          <a:off x="4695087" y="2581557"/>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4814421" y="2674622"/>
        <a:ext cx="278445" cy="279196"/>
      </dsp:txXfrm>
    </dsp:sp>
    <dsp:sp modelId="{924DEB67-7D4A-4A14-8109-4197B394ED63}">
      <dsp:nvSpPr>
        <dsp:cNvPr id="0" name=""/>
        <dsp:cNvSpPr/>
      </dsp:nvSpPr>
      <dsp:spPr>
        <a:xfrm>
          <a:off x="2631137" y="2251325"/>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Is there another, more effective (or less adverse to other groups), way for the organisation to address that need, disadvantage or underrepresentation (i.e. </a:t>
          </a:r>
          <a:r>
            <a:rPr lang="en-GB" sz="1000" b="1" kern="1200" dirty="0">
              <a:latin typeface="Tahoma"/>
              <a:cs typeface="Tahoma"/>
            </a:rPr>
            <a:t>proportionality</a:t>
          </a:r>
          <a:r>
            <a:rPr lang="en-GB" sz="1000" kern="1200" dirty="0">
              <a:latin typeface="Tahoma"/>
              <a:cs typeface="Tahoma"/>
            </a:rPr>
            <a:t>)? </a:t>
          </a:r>
        </a:p>
      </dsp:txBody>
      <dsp:txXfrm>
        <a:off x="2664110" y="2284298"/>
        <a:ext cx="1810372" cy="1059844"/>
      </dsp:txXfrm>
    </dsp:sp>
    <dsp:sp modelId="{B9AE2411-966C-47EE-8E1F-84F0C7341588}">
      <dsp:nvSpPr>
        <dsp:cNvPr id="0" name=""/>
        <dsp:cNvSpPr/>
      </dsp:nvSpPr>
      <dsp:spPr>
        <a:xfrm rot="10800000">
          <a:off x="2068241" y="2581557"/>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187575" y="2674622"/>
        <a:ext cx="278445" cy="279196"/>
      </dsp:txXfrm>
    </dsp:sp>
    <dsp:sp modelId="{0D54F17B-98B1-453C-9AFD-5D74997A5FEE}">
      <dsp:nvSpPr>
        <dsp:cNvPr id="0" name=""/>
        <dsp:cNvSpPr/>
      </dsp:nvSpPr>
      <dsp:spPr>
        <a:xfrm>
          <a:off x="4291" y="2251325"/>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Is there discretion built into the initiative to avoid blanket application?</a:t>
          </a:r>
        </a:p>
      </dsp:txBody>
      <dsp:txXfrm>
        <a:off x="37264" y="2284298"/>
        <a:ext cx="1810372" cy="1059844"/>
      </dsp:txXfrm>
    </dsp:sp>
    <dsp:sp modelId="{4A45865E-EE07-4F3E-988F-B74FEF9D9D99}">
      <dsp:nvSpPr>
        <dsp:cNvPr id="0" name=""/>
        <dsp:cNvSpPr/>
      </dsp:nvSpPr>
      <dsp:spPr>
        <a:xfrm rot="5400000">
          <a:off x="743560" y="3508458"/>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802852" y="3542231"/>
        <a:ext cx="279196" cy="278445"/>
      </dsp:txXfrm>
    </dsp:sp>
    <dsp:sp modelId="{BF686E10-D02D-45AB-9CFE-8F599AA93C44}">
      <dsp:nvSpPr>
        <dsp:cNvPr id="0" name=""/>
        <dsp:cNvSpPr/>
      </dsp:nvSpPr>
      <dsp:spPr>
        <a:xfrm>
          <a:off x="4291" y="4127643"/>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For what period of time will the measure be in place? What arrangements are in place to </a:t>
          </a:r>
          <a:r>
            <a:rPr lang="en-GB" sz="1000" b="1" kern="1200" dirty="0">
              <a:latin typeface="Tahoma"/>
              <a:cs typeface="Tahoma"/>
            </a:rPr>
            <a:t>review</a:t>
          </a:r>
          <a:r>
            <a:rPr lang="en-GB" sz="1000" kern="1200" dirty="0">
              <a:latin typeface="Tahoma"/>
              <a:cs typeface="Tahoma"/>
            </a:rPr>
            <a:t> the impact of the measure?</a:t>
          </a:r>
        </a:p>
      </dsp:txBody>
      <dsp:txXfrm>
        <a:off x="37264" y="4160616"/>
        <a:ext cx="1810372" cy="1059844"/>
      </dsp:txXfrm>
    </dsp:sp>
    <dsp:sp modelId="{906F0D86-5B1D-419D-943E-91A03C098E36}">
      <dsp:nvSpPr>
        <dsp:cNvPr id="0" name=""/>
        <dsp:cNvSpPr/>
      </dsp:nvSpPr>
      <dsp:spPr>
        <a:xfrm>
          <a:off x="2045725" y="4457875"/>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045725" y="4550940"/>
        <a:ext cx="278445" cy="279196"/>
      </dsp:txXfrm>
    </dsp:sp>
    <dsp:sp modelId="{C5B60C03-72E1-483E-AD1E-746E92170FA6}">
      <dsp:nvSpPr>
        <dsp:cNvPr id="0" name=""/>
        <dsp:cNvSpPr/>
      </dsp:nvSpPr>
      <dsp:spPr>
        <a:xfrm>
          <a:off x="2631137" y="4127643"/>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Tahoma"/>
              <a:cs typeface="Tahoma"/>
            </a:rPr>
            <a:t>Publish</a:t>
          </a:r>
          <a:r>
            <a:rPr lang="en-GB" sz="1000" kern="1200" dirty="0">
              <a:latin typeface="Tahoma"/>
              <a:cs typeface="Tahoma"/>
            </a:rPr>
            <a:t> rationale and details of measure and review mechanisms.</a:t>
          </a:r>
        </a:p>
      </dsp:txBody>
      <dsp:txXfrm>
        <a:off x="2664110" y="4160616"/>
        <a:ext cx="1810372" cy="1059844"/>
      </dsp:txXfrm>
    </dsp:sp>
    <dsp:sp modelId="{96944C6D-50D9-4441-BAF1-9429060B4DC3}">
      <dsp:nvSpPr>
        <dsp:cNvPr id="0" name=""/>
        <dsp:cNvSpPr/>
      </dsp:nvSpPr>
      <dsp:spPr>
        <a:xfrm>
          <a:off x="4672571" y="4457875"/>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72571" y="4550940"/>
        <a:ext cx="278445" cy="279196"/>
      </dsp:txXfrm>
    </dsp:sp>
    <dsp:sp modelId="{A5F348DB-4CE5-40A7-AB05-A9FD006A9011}">
      <dsp:nvSpPr>
        <dsp:cNvPr id="0" name=""/>
        <dsp:cNvSpPr/>
      </dsp:nvSpPr>
      <dsp:spPr>
        <a:xfrm>
          <a:off x="5257982" y="4127643"/>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Tahoma"/>
              <a:cs typeface="Tahoma"/>
            </a:rPr>
            <a:t>Does the holistic EDI approach support effective implementation of the positive action initiative?</a:t>
          </a:r>
        </a:p>
      </dsp:txBody>
      <dsp:txXfrm>
        <a:off x="5290955" y="4160616"/>
        <a:ext cx="1810372" cy="1059844"/>
      </dsp:txXfrm>
    </dsp:sp>
    <dsp:sp modelId="{78B8A939-7B18-43D7-A483-EE3A364CC008}">
      <dsp:nvSpPr>
        <dsp:cNvPr id="0" name=""/>
        <dsp:cNvSpPr/>
      </dsp:nvSpPr>
      <dsp:spPr>
        <a:xfrm>
          <a:off x="7299416" y="4457875"/>
          <a:ext cx="397779" cy="465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7299416" y="4550940"/>
        <a:ext cx="278445" cy="279196"/>
      </dsp:txXfrm>
    </dsp:sp>
    <dsp:sp modelId="{B84787B1-5AD7-4E28-AF2B-79237CCBF9B5}">
      <dsp:nvSpPr>
        <dsp:cNvPr id="0" name=""/>
        <dsp:cNvSpPr/>
      </dsp:nvSpPr>
      <dsp:spPr>
        <a:xfrm>
          <a:off x="7884828" y="4127643"/>
          <a:ext cx="1876318" cy="11257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Tahoma"/>
              <a:cs typeface="Tahoma"/>
            </a:rPr>
            <a:t>REVIEW EFFICACY OF POSITIVE ACTION INITIATIVE AND ADAPT, CEASE OR CONTINUE AS REQUIRED</a:t>
          </a:r>
        </a:p>
      </dsp:txBody>
      <dsp:txXfrm>
        <a:off x="7917801" y="4160616"/>
        <a:ext cx="1810372" cy="10598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9D367-F846-4AED-833E-02B7E4A99F77}" type="datetimeFigureOut">
              <a:rPr lang="en-GB" smtClean="0"/>
              <a:t>20/12/2023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D3FFA-03BF-4C4F-A6AE-A5BE1760A597}" type="slidenum">
              <a:rPr lang="en-GB" smtClean="0"/>
              <a:t>‹#›</a:t>
            </a:fld>
            <a:endParaRPr lang="en-GB"/>
          </a:p>
        </p:txBody>
      </p:sp>
    </p:spTree>
    <p:extLst>
      <p:ext uri="{BB962C8B-B14F-4D97-AF65-F5344CB8AC3E}">
        <p14:creationId xmlns:p14="http://schemas.microsoft.com/office/powerpoint/2010/main" val="9079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3D4D875-0171-D644-9BAC-35C429BB7045}" type="slidenum">
              <a:rPr kumimoji="0" lang="en-GB" sz="1200" b="0" i="0" u="none" strike="noStrike" kern="1200" cap="none" spc="0" normalizeH="0" baseline="0" noProof="0">
                <a:ln>
                  <a:noFill/>
                </a:ln>
                <a:solidFill>
                  <a:prstClr val="black"/>
                </a:solidFill>
                <a:effectLst/>
                <a:uLnTx/>
                <a:uFillTx/>
                <a:latin typeface="Tahom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ahoma"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DF868-073E-F241-AB16-E0EE189CC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0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DF868-073E-F241-AB16-E0EE189CC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31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200" kern="1200" dirty="0">
              <a:solidFill>
                <a:schemeClr val="tx1"/>
              </a:solidFill>
              <a:effectLst/>
              <a:latin typeface="+mn-lt"/>
              <a:ea typeface="+mn-ea"/>
              <a:cs typeface="+mn-cs"/>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6783B37-4B6B-3E48-8C49-7E98A6AA104C}" type="slidenum">
              <a:rPr kumimoji="0" lang="en-GB" sz="1200" b="0" i="0" u="none" strike="noStrike" kern="1200" cap="none" spc="0" normalizeH="0" baseline="0" noProof="0">
                <a:ln>
                  <a:noFill/>
                </a:ln>
                <a:solidFill>
                  <a:prstClr val="black"/>
                </a:solidFill>
                <a:effectLst/>
                <a:uLnTx/>
                <a:uFillTx/>
                <a:latin typeface="Tahom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Tahoma"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DF868-073E-F241-AB16-E0EE189CC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23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298406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9FDDCE-8AAE-411B-9405-F5E9BF6226AF}" type="datetimeFigureOut">
              <a:rPr lang="en-GB" smtClean="0"/>
              <a:t>20/12/2023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385115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291946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42345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331164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106611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251554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380166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32067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150085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7576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FDDCE-8AAE-411B-9405-F5E9BF6226AF}" type="datetimeFigureOut">
              <a:rPr lang="en-GB" smtClean="0"/>
              <a:t>20/12/2023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133919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FDDCE-8AAE-411B-9405-F5E9BF6226AF}" type="datetimeFigureOut">
              <a:rPr lang="en-GB" smtClean="0"/>
              <a:t>20/12/2023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385477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28417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34978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E9FDDCE-8AAE-411B-9405-F5E9BF6226AF}" type="datetimeFigureOut">
              <a:rPr lang="en-GB" smtClean="0"/>
              <a:t>20/12/2023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271363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9FDDCE-8AAE-411B-9405-F5E9BF6226AF}" type="datetimeFigureOut">
              <a:rPr lang="en-GB" smtClean="0"/>
              <a:t>20/12/2023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CF9C-02A9-4B49-8162-DDC03D0D35A5}" type="slidenum">
              <a:rPr lang="en-GB" smtClean="0"/>
              <a:t>‹#›</a:t>
            </a:fld>
            <a:endParaRPr lang="en-GB"/>
          </a:p>
        </p:txBody>
      </p:sp>
    </p:spTree>
    <p:extLst>
      <p:ext uri="{BB962C8B-B14F-4D97-AF65-F5344CB8AC3E}">
        <p14:creationId xmlns:p14="http://schemas.microsoft.com/office/powerpoint/2010/main" val="10324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E9FDDCE-8AAE-411B-9405-F5E9BF6226AF}" type="datetimeFigureOut">
              <a:rPr lang="en-GB" smtClean="0"/>
              <a:t>20/12/2023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15CF9C-02A9-4B49-8162-DDC03D0D35A5}" type="slidenum">
              <a:rPr lang="en-GB" smtClean="0"/>
              <a:t>‹#›</a:t>
            </a:fld>
            <a:endParaRPr lang="en-GB"/>
          </a:p>
        </p:txBody>
      </p:sp>
    </p:spTree>
    <p:extLst>
      <p:ext uri="{BB962C8B-B14F-4D97-AF65-F5344CB8AC3E}">
        <p14:creationId xmlns:p14="http://schemas.microsoft.com/office/powerpoint/2010/main" val="261356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hester.ac.uk/sites/files/chester/Final_Gender_Report_2016_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522-E494-40F0-B776-845207B33F19}"/>
              </a:ext>
            </a:extLst>
          </p:cNvPr>
          <p:cNvSpPr>
            <a:spLocks noGrp="1"/>
          </p:cNvSpPr>
          <p:nvPr>
            <p:ph type="ctrTitle"/>
          </p:nvPr>
        </p:nvSpPr>
        <p:spPr>
          <a:xfrm>
            <a:off x="664029" y="1643743"/>
            <a:ext cx="10265228" cy="3133638"/>
          </a:xfrm>
        </p:spPr>
        <p:txBody>
          <a:bodyPr>
            <a:noAutofit/>
          </a:bodyPr>
          <a:lstStyle/>
          <a:p>
            <a:r>
              <a:rPr lang="en-GB" sz="6000" dirty="0"/>
              <a:t>A tool for change? using positive action to address inequalities in the library and information sector</a:t>
            </a:r>
          </a:p>
        </p:txBody>
      </p:sp>
      <p:sp>
        <p:nvSpPr>
          <p:cNvPr id="3" name="Subtitle 2">
            <a:extLst>
              <a:ext uri="{FF2B5EF4-FFF2-40B4-BE49-F238E27FC236}">
                <a16:creationId xmlns:a16="http://schemas.microsoft.com/office/drawing/2014/main" id="{5C9537D3-239B-4369-A122-E5C4876753DB}"/>
              </a:ext>
            </a:extLst>
          </p:cNvPr>
          <p:cNvSpPr>
            <a:spLocks noGrp="1"/>
          </p:cNvSpPr>
          <p:nvPr>
            <p:ph type="subTitle" idx="1"/>
          </p:nvPr>
        </p:nvSpPr>
        <p:spPr/>
        <p:txBody>
          <a:bodyPr/>
          <a:lstStyle/>
          <a:p>
            <a:r>
              <a:rPr lang="en-GB" dirty="0"/>
              <a:t>PROFESSOR CHANTAL DAVIES, University OF CHESTER, FORUM FOR RESEARCH INTO EQUALITY AND DIVERSITY</a:t>
            </a:r>
          </a:p>
        </p:txBody>
      </p:sp>
    </p:spTree>
    <p:extLst>
      <p:ext uri="{BB962C8B-B14F-4D97-AF65-F5344CB8AC3E}">
        <p14:creationId xmlns:p14="http://schemas.microsoft.com/office/powerpoint/2010/main" val="125300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28" y="382481"/>
            <a:ext cx="3840480" cy="1162050"/>
          </a:xfrm>
        </p:spPr>
        <p:txBody>
          <a:bodyPr/>
          <a:lstStyle/>
          <a:p>
            <a:r>
              <a:rPr lang="en-US" sz="4000" dirty="0"/>
              <a:t>EU Framework</a:t>
            </a:r>
          </a:p>
        </p:txBody>
      </p:sp>
      <p:sp>
        <p:nvSpPr>
          <p:cNvPr id="3" name="Content Placeholder 2"/>
          <p:cNvSpPr>
            <a:spLocks noGrp="1"/>
          </p:cNvSpPr>
          <p:nvPr>
            <p:ph idx="1"/>
          </p:nvPr>
        </p:nvSpPr>
        <p:spPr>
          <a:xfrm>
            <a:off x="6437797" y="382481"/>
            <a:ext cx="3840480" cy="5823524"/>
          </a:xfrm>
        </p:spPr>
        <p:txBody>
          <a:bodyPr>
            <a:normAutofit fontScale="92500" lnSpcReduction="20000"/>
          </a:bodyPr>
          <a:lstStyle/>
          <a:p>
            <a:r>
              <a:rPr lang="en-GB" sz="2800" i="1" dirty="0">
                <a:latin typeface="Bradley Hand Bold"/>
                <a:cs typeface="Bradley Hand Bold"/>
              </a:rPr>
              <a:t>“with a view to securing full equality in practice, the principle of equal treatment shall not prevent...specific measures to prevent or compensate for disadvantages....” (EU Directives)</a:t>
            </a:r>
          </a:p>
          <a:p>
            <a:r>
              <a:rPr lang="en-US" sz="3200" dirty="0">
                <a:latin typeface="Bradley Hand Bold"/>
                <a:cs typeface="Bradley Hand Bold"/>
              </a:rPr>
              <a:t>Case law (summary of principles):</a:t>
            </a:r>
          </a:p>
          <a:p>
            <a:pPr lvl="1">
              <a:buFont typeface="Arial"/>
              <a:buChar char="•"/>
              <a:defRPr/>
            </a:pPr>
            <a:r>
              <a:rPr lang="en-GB" sz="3200" dirty="0">
                <a:latin typeface="Bradley Hand Bold"/>
                <a:cs typeface="Bradley Hand Bold"/>
              </a:rPr>
              <a:t>Sunset provision</a:t>
            </a:r>
          </a:p>
          <a:p>
            <a:pPr lvl="1">
              <a:buFont typeface="Arial"/>
              <a:buChar char="•"/>
              <a:defRPr/>
            </a:pPr>
            <a:r>
              <a:rPr lang="en-GB" sz="3200" dirty="0">
                <a:latin typeface="Bradley Hand Bold"/>
                <a:cs typeface="Bradley Hand Bold"/>
              </a:rPr>
              <a:t>Savings clause</a:t>
            </a:r>
          </a:p>
          <a:p>
            <a:pPr lvl="1">
              <a:buFont typeface="Arial"/>
              <a:buChar char="•"/>
              <a:defRPr/>
            </a:pPr>
            <a:r>
              <a:rPr lang="en-GB" sz="3200" dirty="0">
                <a:latin typeface="Bradley Hand Bold"/>
                <a:cs typeface="Bradley Hand Bold"/>
              </a:rPr>
              <a:t>Proportionality</a:t>
            </a:r>
          </a:p>
          <a:p>
            <a:pPr lvl="1"/>
            <a:endParaRPr lang="en-US" dirty="0"/>
          </a:p>
        </p:txBody>
      </p:sp>
      <p:pic>
        <p:nvPicPr>
          <p:cNvPr id="5" name="Picture 4"/>
          <p:cNvPicPr>
            <a:picLocks noChangeAspect="1"/>
          </p:cNvPicPr>
          <p:nvPr/>
        </p:nvPicPr>
        <p:blipFill>
          <a:blip r:embed="rId2"/>
          <a:stretch>
            <a:fillRect/>
          </a:stretch>
        </p:blipFill>
        <p:spPr>
          <a:xfrm>
            <a:off x="1311728" y="1898107"/>
            <a:ext cx="3840480" cy="3765761"/>
          </a:xfrm>
          <a:prstGeom prst="rect">
            <a:avLst/>
          </a:prstGeom>
        </p:spPr>
      </p:pic>
    </p:spTree>
    <p:extLst>
      <p:ext uri="{BB962C8B-B14F-4D97-AF65-F5344CB8AC3E}">
        <p14:creationId xmlns:p14="http://schemas.microsoft.com/office/powerpoint/2010/main" val="89344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039285" y="296923"/>
            <a:ext cx="9584723" cy="1440896"/>
          </a:xfrm>
        </p:spPr>
        <p:txBody>
          <a:bodyPr>
            <a:noAutofit/>
          </a:bodyPr>
          <a:lstStyle/>
          <a:p>
            <a:r>
              <a:rPr lang="en-GB" sz="4000" dirty="0">
                <a:latin typeface="Tahoma" charset="0"/>
              </a:rPr>
              <a:t>Positive action in employment and </a:t>
            </a:r>
            <a:r>
              <a:rPr lang="en-GB" sz="4000" b="1" dirty="0">
                <a:latin typeface="Tahoma" charset="0"/>
              </a:rPr>
              <a:t>beyond</a:t>
            </a:r>
            <a:r>
              <a:rPr lang="en-GB" sz="4000" dirty="0">
                <a:latin typeface="Tahoma" charset="0"/>
              </a:rPr>
              <a:t> – Equality Act 2010 section 158</a:t>
            </a:r>
          </a:p>
        </p:txBody>
      </p:sp>
      <p:sp>
        <p:nvSpPr>
          <p:cNvPr id="36866" name="Content Placeholder 2"/>
          <p:cNvSpPr>
            <a:spLocks noGrp="1"/>
          </p:cNvSpPr>
          <p:nvPr>
            <p:ph idx="1"/>
          </p:nvPr>
        </p:nvSpPr>
        <p:spPr>
          <a:xfrm>
            <a:off x="1039285" y="2262433"/>
            <a:ext cx="10111316" cy="4208930"/>
          </a:xfrm>
        </p:spPr>
        <p:txBody>
          <a:bodyPr/>
          <a:lstStyle/>
          <a:p>
            <a:r>
              <a:rPr lang="en-GB" sz="2800" dirty="0">
                <a:latin typeface="Tahoma" charset="0"/>
              </a:rPr>
              <a:t>Where a person </a:t>
            </a:r>
            <a:r>
              <a:rPr lang="en-GB" altLang="ja-JP" sz="2800" dirty="0">
                <a:solidFill>
                  <a:srgbClr val="FF0000"/>
                </a:solidFill>
                <a:latin typeface="Tahoma" charset="0"/>
              </a:rPr>
              <a:t>reasonably thinks:</a:t>
            </a:r>
          </a:p>
          <a:p>
            <a:r>
              <a:rPr lang="en-GB" sz="2800" dirty="0">
                <a:latin typeface="Tahoma" charset="0"/>
              </a:rPr>
              <a:t>That persons sharing the protected characteristics</a:t>
            </a:r>
          </a:p>
          <a:p>
            <a:pPr lvl="1">
              <a:buFont typeface="Courier New" panose="02070309020205020404" pitchFamily="49" charset="0"/>
              <a:buChar char="o"/>
            </a:pPr>
            <a:r>
              <a:rPr lang="en-GB" sz="2800" dirty="0">
                <a:latin typeface="Tahoma" charset="0"/>
              </a:rPr>
              <a:t>suffer a </a:t>
            </a:r>
            <a:r>
              <a:rPr lang="en-GB" sz="2800" dirty="0">
                <a:solidFill>
                  <a:srgbClr val="FF0000"/>
                </a:solidFill>
                <a:latin typeface="Tahoma" charset="0"/>
              </a:rPr>
              <a:t>disadvantage</a:t>
            </a:r>
            <a:r>
              <a:rPr lang="en-GB" sz="2800" dirty="0">
                <a:latin typeface="Tahoma" charset="0"/>
              </a:rPr>
              <a:t> connected to it, or</a:t>
            </a:r>
          </a:p>
          <a:p>
            <a:pPr lvl="1">
              <a:buFont typeface="Courier New" panose="02070309020205020404" pitchFamily="49" charset="0"/>
              <a:buChar char="o"/>
            </a:pPr>
            <a:r>
              <a:rPr lang="en-GB" sz="2800" dirty="0">
                <a:latin typeface="Tahoma" charset="0"/>
              </a:rPr>
              <a:t>Have </a:t>
            </a:r>
            <a:r>
              <a:rPr lang="en-GB" sz="2800" dirty="0">
                <a:solidFill>
                  <a:srgbClr val="FF4040"/>
                </a:solidFill>
                <a:latin typeface="Tahoma" charset="0"/>
              </a:rPr>
              <a:t>needs</a:t>
            </a:r>
            <a:r>
              <a:rPr lang="en-GB" sz="2800" dirty="0">
                <a:latin typeface="Tahoma" charset="0"/>
              </a:rPr>
              <a:t> that are </a:t>
            </a:r>
            <a:r>
              <a:rPr lang="en-GB" sz="2800" dirty="0">
                <a:solidFill>
                  <a:srgbClr val="FF4040"/>
                </a:solidFill>
                <a:latin typeface="Tahoma" charset="0"/>
              </a:rPr>
              <a:t>different</a:t>
            </a:r>
            <a:r>
              <a:rPr lang="en-GB" sz="2800" dirty="0">
                <a:latin typeface="Tahoma" charset="0"/>
              </a:rPr>
              <a:t> from the needs of persons not sharing it, or</a:t>
            </a:r>
          </a:p>
          <a:p>
            <a:pPr lvl="1">
              <a:buFont typeface="Courier New" panose="02070309020205020404" pitchFamily="49" charset="0"/>
              <a:buChar char="o"/>
            </a:pPr>
            <a:r>
              <a:rPr lang="en-GB" sz="2800" dirty="0">
                <a:latin typeface="Tahoma" charset="0"/>
              </a:rPr>
              <a:t>Have a </a:t>
            </a:r>
            <a:r>
              <a:rPr lang="en-GB" sz="2800" dirty="0">
                <a:solidFill>
                  <a:srgbClr val="FF4040"/>
                </a:solidFill>
                <a:latin typeface="Tahoma" charset="0"/>
              </a:rPr>
              <a:t>disproportionately low participation </a:t>
            </a:r>
            <a:r>
              <a:rPr lang="en-GB" sz="2800" dirty="0">
                <a:latin typeface="Tahoma" charset="0"/>
              </a:rPr>
              <a:t>rate in the activity</a:t>
            </a:r>
          </a:p>
          <a:p>
            <a:pPr lvl="1"/>
            <a:endParaRPr lang="en-GB" dirty="0">
              <a:latin typeface="Tahoma" charset="0"/>
            </a:endParaRPr>
          </a:p>
          <a:p>
            <a:endParaRPr lang="en-GB" dirty="0">
              <a:latin typeface="Tahoma" charset="0"/>
            </a:endParaRPr>
          </a:p>
          <a:p>
            <a:endParaRPr lang="en-GB" dirty="0">
              <a:latin typeface="Tahoma" charset="0"/>
            </a:endParaRPr>
          </a:p>
        </p:txBody>
      </p:sp>
    </p:spTree>
    <p:extLst>
      <p:ext uri="{BB962C8B-B14F-4D97-AF65-F5344CB8AC3E}">
        <p14:creationId xmlns:p14="http://schemas.microsoft.com/office/powerpoint/2010/main" val="21600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en-GB" sz="5400" dirty="0">
                <a:latin typeface="Tahoma" charset="0"/>
              </a:rPr>
              <a:t>Special measures permitted</a:t>
            </a:r>
          </a:p>
        </p:txBody>
      </p:sp>
      <p:sp>
        <p:nvSpPr>
          <p:cNvPr id="38914" name="Content Placeholder 2"/>
          <p:cNvSpPr>
            <a:spLocks noGrp="1"/>
          </p:cNvSpPr>
          <p:nvPr>
            <p:ph idx="1"/>
          </p:nvPr>
        </p:nvSpPr>
        <p:spPr>
          <a:xfrm>
            <a:off x="916737" y="1979629"/>
            <a:ext cx="10111316" cy="4208930"/>
          </a:xfrm>
        </p:spPr>
        <p:txBody>
          <a:bodyPr>
            <a:normAutofit/>
          </a:bodyPr>
          <a:lstStyle/>
          <a:p>
            <a:r>
              <a:rPr lang="en-GB" sz="2800" dirty="0">
                <a:solidFill>
                  <a:srgbClr val="FF0000"/>
                </a:solidFill>
                <a:latin typeface="Tahoma" charset="0"/>
              </a:rPr>
              <a:t>Special measures </a:t>
            </a:r>
            <a:r>
              <a:rPr lang="en-GB" sz="2800" dirty="0">
                <a:latin typeface="Tahoma" charset="0"/>
              </a:rPr>
              <a:t>for protected groups</a:t>
            </a:r>
          </a:p>
          <a:p>
            <a:r>
              <a:rPr lang="en-GB" sz="2800" dirty="0">
                <a:latin typeface="Tahoma" charset="0"/>
              </a:rPr>
              <a:t>Which are </a:t>
            </a:r>
            <a:r>
              <a:rPr lang="en-GB" sz="2800" i="1" dirty="0">
                <a:solidFill>
                  <a:srgbClr val="FF0000"/>
                </a:solidFill>
                <a:latin typeface="Tahoma" charset="0"/>
              </a:rPr>
              <a:t>a proportionate means </a:t>
            </a:r>
            <a:r>
              <a:rPr lang="en-GB" sz="2800" dirty="0">
                <a:latin typeface="Tahoma" charset="0"/>
              </a:rPr>
              <a:t>of meeting the aim of</a:t>
            </a:r>
          </a:p>
          <a:p>
            <a:pPr lvl="1">
              <a:buFont typeface="Courier New" panose="02070309020205020404" pitchFamily="49" charset="0"/>
              <a:buChar char="o"/>
            </a:pPr>
            <a:r>
              <a:rPr lang="en-GB" sz="2800" dirty="0">
                <a:latin typeface="Tahoma" charset="0"/>
              </a:rPr>
              <a:t>Enabling or encouraging persons to overcome or minimise </a:t>
            </a:r>
            <a:r>
              <a:rPr lang="en-GB" sz="2800" dirty="0">
                <a:solidFill>
                  <a:srgbClr val="FF4040"/>
                </a:solidFill>
                <a:latin typeface="Tahoma" charset="0"/>
              </a:rPr>
              <a:t>disadvantage</a:t>
            </a:r>
          </a:p>
          <a:p>
            <a:pPr lvl="1">
              <a:buFont typeface="Courier New" panose="02070309020205020404" pitchFamily="49" charset="0"/>
              <a:buChar char="o"/>
            </a:pPr>
            <a:r>
              <a:rPr lang="en-GB" sz="2800" dirty="0">
                <a:latin typeface="Tahoma" charset="0"/>
              </a:rPr>
              <a:t>Meeting the </a:t>
            </a:r>
            <a:r>
              <a:rPr lang="en-GB" sz="2800" dirty="0">
                <a:solidFill>
                  <a:srgbClr val="FF4040"/>
                </a:solidFill>
                <a:latin typeface="Tahoma" charset="0"/>
              </a:rPr>
              <a:t>different needs </a:t>
            </a:r>
            <a:r>
              <a:rPr lang="en-GB" sz="2800" dirty="0">
                <a:latin typeface="Tahoma" charset="0"/>
              </a:rPr>
              <a:t>of protected groups</a:t>
            </a:r>
          </a:p>
          <a:p>
            <a:pPr lvl="1">
              <a:buFont typeface="Courier New" panose="02070309020205020404" pitchFamily="49" charset="0"/>
              <a:buChar char="o"/>
            </a:pPr>
            <a:r>
              <a:rPr lang="en-GB" sz="2800" dirty="0">
                <a:latin typeface="Tahoma" charset="0"/>
              </a:rPr>
              <a:t>Enabling or encouraging persons to </a:t>
            </a:r>
            <a:r>
              <a:rPr lang="en-GB" sz="2800" dirty="0">
                <a:solidFill>
                  <a:srgbClr val="FF4040"/>
                </a:solidFill>
                <a:latin typeface="Tahoma" charset="0"/>
              </a:rPr>
              <a:t>participate</a:t>
            </a:r>
            <a:r>
              <a:rPr lang="en-GB" sz="2800" dirty="0">
                <a:latin typeface="Tahoma" charset="0"/>
              </a:rPr>
              <a:t> in an activity</a:t>
            </a:r>
          </a:p>
          <a:p>
            <a:endParaRPr lang="en-GB" dirty="0">
              <a:latin typeface="Tahoma" charset="0"/>
            </a:endParaRPr>
          </a:p>
        </p:txBody>
      </p:sp>
    </p:spTree>
    <p:extLst>
      <p:ext uri="{BB962C8B-B14F-4D97-AF65-F5344CB8AC3E}">
        <p14:creationId xmlns:p14="http://schemas.microsoft.com/office/powerpoint/2010/main" val="304835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‘Reasonably think</a:t>
            </a:r>
            <a:r>
              <a:rPr lang="en-US" dirty="0"/>
              <a:t>’</a:t>
            </a:r>
          </a:p>
        </p:txBody>
      </p:sp>
      <p:sp>
        <p:nvSpPr>
          <p:cNvPr id="4" name="Content Placeholder 3"/>
          <p:cNvSpPr>
            <a:spLocks noGrp="1"/>
          </p:cNvSpPr>
          <p:nvPr>
            <p:ph idx="1"/>
          </p:nvPr>
        </p:nvSpPr>
        <p:spPr>
          <a:xfrm>
            <a:off x="646111" y="1715461"/>
            <a:ext cx="8946541" cy="4195481"/>
          </a:xfrm>
        </p:spPr>
        <p:txBody>
          <a:bodyPr>
            <a:noAutofit/>
          </a:bodyPr>
          <a:lstStyle/>
          <a:p>
            <a:r>
              <a:rPr lang="en-US" sz="3200" dirty="0"/>
              <a:t>Objective evidence;</a:t>
            </a:r>
          </a:p>
          <a:p>
            <a:r>
              <a:rPr lang="en-US" sz="3200" dirty="0"/>
              <a:t>More than supposition or anecdotal;</a:t>
            </a:r>
          </a:p>
          <a:p>
            <a:r>
              <a:rPr lang="en-US" sz="3200" dirty="0"/>
              <a:t>Not necessarily requiring statistical evidence but would ensure rigorous approach;</a:t>
            </a:r>
          </a:p>
          <a:p>
            <a:r>
              <a:rPr lang="en-US" sz="3200" dirty="0"/>
              <a:t>Qualitative evidence (consultations, focus groups, EIA’s, surveys, complaints, discrimination claims </a:t>
            </a:r>
            <a:r>
              <a:rPr lang="en-US" sz="3200" dirty="0" err="1"/>
              <a:t>etc</a:t>
            </a:r>
            <a:r>
              <a:rPr lang="en-US" sz="3200" dirty="0"/>
              <a:t>).</a:t>
            </a:r>
          </a:p>
        </p:txBody>
      </p:sp>
    </p:spTree>
    <p:extLst>
      <p:ext uri="{BB962C8B-B14F-4D97-AF65-F5344CB8AC3E}">
        <p14:creationId xmlns:p14="http://schemas.microsoft.com/office/powerpoint/2010/main" val="323895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08" y="98196"/>
            <a:ext cx="10111316" cy="1044388"/>
          </a:xfrm>
        </p:spPr>
        <p:txBody>
          <a:bodyPr/>
          <a:lstStyle/>
          <a:p>
            <a:r>
              <a:rPr lang="en-US" sz="4400" dirty="0"/>
              <a:t>What is proportionate?</a:t>
            </a:r>
          </a:p>
        </p:txBody>
      </p:sp>
      <p:sp>
        <p:nvSpPr>
          <p:cNvPr id="3" name="Content Placeholder 2"/>
          <p:cNvSpPr>
            <a:spLocks noGrp="1"/>
          </p:cNvSpPr>
          <p:nvPr>
            <p:ph idx="1"/>
          </p:nvPr>
        </p:nvSpPr>
        <p:spPr>
          <a:xfrm>
            <a:off x="324831" y="1142584"/>
            <a:ext cx="11161336" cy="5540805"/>
          </a:xfrm>
        </p:spPr>
        <p:txBody>
          <a:bodyPr>
            <a:normAutofit fontScale="25000" lnSpcReduction="20000"/>
          </a:bodyPr>
          <a:lstStyle/>
          <a:p>
            <a:pPr marL="0" indent="0">
              <a:buNone/>
            </a:pPr>
            <a:r>
              <a:rPr lang="en-US" sz="8000" dirty="0">
                <a:latin typeface="Tahoma"/>
                <a:cs typeface="Tahoma"/>
              </a:rPr>
              <a:t>The measure must be </a:t>
            </a:r>
            <a:r>
              <a:rPr lang="en-US" sz="8000" i="1" dirty="0">
                <a:latin typeface="Tahoma"/>
                <a:cs typeface="Tahoma"/>
              </a:rPr>
              <a:t>legitimate</a:t>
            </a:r>
            <a:r>
              <a:rPr lang="en-US" sz="8000" dirty="0">
                <a:latin typeface="Tahoma"/>
                <a:cs typeface="Tahoma"/>
              </a:rPr>
              <a:t>, </a:t>
            </a:r>
            <a:r>
              <a:rPr lang="en-US" sz="8000" i="1" dirty="0">
                <a:latin typeface="Tahoma"/>
                <a:cs typeface="Tahoma"/>
              </a:rPr>
              <a:t>effective </a:t>
            </a:r>
            <a:r>
              <a:rPr lang="en-US" sz="8000" dirty="0">
                <a:latin typeface="Tahoma"/>
                <a:cs typeface="Tahoma"/>
              </a:rPr>
              <a:t>and </a:t>
            </a:r>
            <a:r>
              <a:rPr lang="en-US" sz="8000" i="1" dirty="0">
                <a:latin typeface="Tahoma"/>
                <a:cs typeface="Tahoma"/>
              </a:rPr>
              <a:t>necessary</a:t>
            </a:r>
            <a:r>
              <a:rPr lang="en-US" sz="8000" dirty="0">
                <a:latin typeface="Tahoma"/>
                <a:cs typeface="Tahoma"/>
              </a:rPr>
              <a:t>. This implies:</a:t>
            </a:r>
          </a:p>
          <a:p>
            <a:pPr>
              <a:lnSpc>
                <a:spcPct val="120000"/>
              </a:lnSpc>
              <a:buFont typeface="Wingdings" panose="05000000000000000000" pitchFamily="2" charset="2"/>
              <a:buChar char="Ø"/>
            </a:pPr>
            <a:r>
              <a:rPr lang="en-US" sz="8000" dirty="0">
                <a:latin typeface="Tahoma"/>
                <a:cs typeface="Tahoma"/>
              </a:rPr>
              <a:t>The imbalance, need or disadvantage must be proven.</a:t>
            </a:r>
          </a:p>
          <a:p>
            <a:pPr>
              <a:lnSpc>
                <a:spcPct val="120000"/>
              </a:lnSpc>
              <a:buFont typeface="Wingdings" panose="05000000000000000000" pitchFamily="2" charset="2"/>
              <a:buChar char="Ø"/>
            </a:pPr>
            <a:r>
              <a:rPr lang="en-US" sz="8000" dirty="0">
                <a:latin typeface="Tahoma"/>
                <a:cs typeface="Tahoma"/>
              </a:rPr>
              <a:t>The measure must aim at eliminating and correcting the causes of reduced opportunities.</a:t>
            </a:r>
          </a:p>
          <a:p>
            <a:pPr>
              <a:lnSpc>
                <a:spcPct val="120000"/>
              </a:lnSpc>
              <a:buFont typeface="Wingdings" panose="05000000000000000000" pitchFamily="2" charset="2"/>
              <a:buChar char="Ø"/>
            </a:pPr>
            <a:r>
              <a:rPr lang="en-US" sz="8000" dirty="0">
                <a:latin typeface="Tahoma"/>
                <a:cs typeface="Tahoma"/>
              </a:rPr>
              <a:t>Is the measure reasonably necessary to achieve the aim?</a:t>
            </a:r>
          </a:p>
          <a:p>
            <a:pPr>
              <a:lnSpc>
                <a:spcPct val="120000"/>
              </a:lnSpc>
              <a:buFont typeface="Wingdings" panose="05000000000000000000" pitchFamily="2" charset="2"/>
              <a:buChar char="Ø"/>
            </a:pPr>
            <a:r>
              <a:rPr lang="en-US" sz="8000" dirty="0">
                <a:latin typeface="Tahoma"/>
                <a:cs typeface="Tahoma"/>
              </a:rPr>
              <a:t>Would it be possible to achieve the aim by other actions less likely to result in less </a:t>
            </a:r>
            <a:r>
              <a:rPr lang="en-US" sz="8000" dirty="0" err="1">
                <a:latin typeface="Tahoma"/>
                <a:cs typeface="Tahoma"/>
              </a:rPr>
              <a:t>favourable</a:t>
            </a:r>
            <a:r>
              <a:rPr lang="en-US" sz="8000" dirty="0">
                <a:latin typeface="Tahoma"/>
                <a:cs typeface="Tahoma"/>
              </a:rPr>
              <a:t> treatment of others?</a:t>
            </a:r>
          </a:p>
          <a:p>
            <a:pPr>
              <a:lnSpc>
                <a:spcPct val="120000"/>
              </a:lnSpc>
              <a:buFont typeface="Wingdings" panose="05000000000000000000" pitchFamily="2" charset="2"/>
              <a:buChar char="Ø"/>
            </a:pPr>
            <a:r>
              <a:rPr lang="en-US" sz="8000" dirty="0">
                <a:latin typeface="Tahoma"/>
                <a:cs typeface="Tahoma"/>
              </a:rPr>
              <a:t>If the measure has an adverse impact on other groups what steps are being taken to mitigate adverse impact?</a:t>
            </a:r>
          </a:p>
          <a:p>
            <a:pPr>
              <a:lnSpc>
                <a:spcPct val="120000"/>
              </a:lnSpc>
              <a:buFont typeface="Wingdings" panose="05000000000000000000" pitchFamily="2" charset="2"/>
              <a:buChar char="Ø"/>
            </a:pPr>
            <a:r>
              <a:rPr lang="en-US" sz="8000" dirty="0">
                <a:latin typeface="Tahoma"/>
                <a:cs typeface="Tahoma"/>
              </a:rPr>
              <a:t>Has a savings clause been included in any relevant measure?</a:t>
            </a:r>
          </a:p>
          <a:p>
            <a:pPr>
              <a:lnSpc>
                <a:spcPct val="120000"/>
              </a:lnSpc>
              <a:buFont typeface="Wingdings" panose="05000000000000000000" pitchFamily="2" charset="2"/>
              <a:buChar char="Ø"/>
            </a:pPr>
            <a:r>
              <a:rPr lang="en-US" sz="8000" dirty="0">
                <a:latin typeface="Tahoma"/>
                <a:cs typeface="Tahoma"/>
              </a:rPr>
              <a:t>Does the measure rely on objective and transparent criteria? </a:t>
            </a:r>
          </a:p>
          <a:p>
            <a:pPr>
              <a:lnSpc>
                <a:spcPct val="120000"/>
              </a:lnSpc>
              <a:buFont typeface="Wingdings" panose="05000000000000000000" pitchFamily="2" charset="2"/>
              <a:buChar char="Ø"/>
            </a:pPr>
            <a:r>
              <a:rPr lang="en-US" sz="8000" dirty="0">
                <a:latin typeface="Tahoma"/>
                <a:cs typeface="Tahoma"/>
              </a:rPr>
              <a:t>The measure must be temporary, i.e. it should end when equal opportunities exist in the target area.</a:t>
            </a:r>
          </a:p>
          <a:p>
            <a:pPr>
              <a:lnSpc>
                <a:spcPct val="120000"/>
              </a:lnSpc>
              <a:buFont typeface="Wingdings" panose="05000000000000000000" pitchFamily="2" charset="2"/>
              <a:buChar char="Ø"/>
            </a:pPr>
            <a:r>
              <a:rPr lang="en-US" sz="8000" dirty="0">
                <a:latin typeface="Tahoma"/>
                <a:cs typeface="Tahoma"/>
              </a:rPr>
              <a:t>Are appropriate procedures in place which allow continuous review of the impact of and need for the measure? </a:t>
            </a:r>
          </a:p>
          <a:p>
            <a:endParaRPr lang="en-US" dirty="0"/>
          </a:p>
        </p:txBody>
      </p:sp>
    </p:spTree>
    <p:extLst>
      <p:ext uri="{BB962C8B-B14F-4D97-AF65-F5344CB8AC3E}">
        <p14:creationId xmlns:p14="http://schemas.microsoft.com/office/powerpoint/2010/main" val="170367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18474" y="107576"/>
            <a:ext cx="9597077" cy="1760706"/>
          </a:xfrm>
        </p:spPr>
        <p:txBody>
          <a:bodyPr>
            <a:normAutofit/>
          </a:bodyPr>
          <a:lstStyle/>
          <a:p>
            <a:r>
              <a:rPr lang="en-GB" sz="4000" dirty="0">
                <a:latin typeface="Tahoma" charset="0"/>
              </a:rPr>
              <a:t>Recruitment and promotion: the tie break – Equality Act 2010 section 159</a:t>
            </a:r>
          </a:p>
        </p:txBody>
      </p:sp>
      <p:sp>
        <p:nvSpPr>
          <p:cNvPr id="39938" name="Content Placeholder 2"/>
          <p:cNvSpPr>
            <a:spLocks noGrp="1"/>
          </p:cNvSpPr>
          <p:nvPr>
            <p:ph sz="half" idx="1"/>
          </p:nvPr>
        </p:nvSpPr>
        <p:spPr>
          <a:xfrm>
            <a:off x="697585" y="2017713"/>
            <a:ext cx="9719592" cy="4114800"/>
          </a:xfrm>
        </p:spPr>
        <p:txBody>
          <a:bodyPr>
            <a:normAutofit/>
          </a:bodyPr>
          <a:lstStyle/>
          <a:p>
            <a:r>
              <a:rPr lang="en-GB" sz="2800" b="1" dirty="0">
                <a:latin typeface="Tahoma" charset="0"/>
              </a:rPr>
              <a:t>Employers can take account of protected characteristics where:</a:t>
            </a:r>
          </a:p>
          <a:p>
            <a:r>
              <a:rPr lang="en-GB" sz="2800" b="1" dirty="0">
                <a:latin typeface="Tahoma" charset="0"/>
              </a:rPr>
              <a:t>One candidate is </a:t>
            </a:r>
            <a:r>
              <a:rPr lang="ja-JP" altLang="en-GB" sz="2800" b="1" dirty="0">
                <a:latin typeface="Tahoma" charset="0"/>
              </a:rPr>
              <a:t>“</a:t>
            </a:r>
            <a:r>
              <a:rPr lang="en-GB" altLang="ja-JP" sz="2800" b="1" dirty="0">
                <a:latin typeface="Tahoma" charset="0"/>
              </a:rPr>
              <a:t>as qualified as</a:t>
            </a:r>
            <a:r>
              <a:rPr lang="ja-JP" altLang="en-GB" sz="2800" b="1" dirty="0">
                <a:latin typeface="Tahoma" charset="0"/>
              </a:rPr>
              <a:t>”</a:t>
            </a:r>
            <a:r>
              <a:rPr lang="en-GB" altLang="ja-JP" sz="2800" b="1" dirty="0">
                <a:latin typeface="Tahoma" charset="0"/>
              </a:rPr>
              <a:t> the other;</a:t>
            </a:r>
          </a:p>
          <a:p>
            <a:r>
              <a:rPr lang="en-GB" sz="2800" b="1" dirty="0">
                <a:latin typeface="Tahoma" charset="0"/>
              </a:rPr>
              <a:t>Employer </a:t>
            </a:r>
            <a:r>
              <a:rPr lang="en-GB" altLang="ja-JP" sz="2800" b="1" dirty="0">
                <a:solidFill>
                  <a:srgbClr val="FF0000"/>
                </a:solidFill>
                <a:latin typeface="Tahoma" charset="0"/>
              </a:rPr>
              <a:t>reasonably thinks </a:t>
            </a:r>
            <a:r>
              <a:rPr lang="en-GB" altLang="ja-JP" sz="2800" b="1" dirty="0">
                <a:latin typeface="Tahoma" charset="0"/>
              </a:rPr>
              <a:t>the protected group is under-represented or suffers disadvantage;</a:t>
            </a:r>
          </a:p>
          <a:p>
            <a:r>
              <a:rPr lang="en-GB" sz="2800" b="1" i="1" dirty="0">
                <a:solidFill>
                  <a:srgbClr val="FF0000"/>
                </a:solidFill>
                <a:latin typeface="Tahoma" charset="0"/>
              </a:rPr>
              <a:t>Proportionate means </a:t>
            </a:r>
            <a:r>
              <a:rPr lang="en-GB" sz="2800" b="1" dirty="0">
                <a:latin typeface="Tahoma" charset="0"/>
              </a:rPr>
              <a:t>of achieving the aim of overcoming the disadvantage or redressing the underrepresentation</a:t>
            </a:r>
          </a:p>
          <a:p>
            <a:endParaRPr lang="en-GB" dirty="0">
              <a:latin typeface="Tahoma" charset="0"/>
            </a:endParaRPr>
          </a:p>
        </p:txBody>
      </p:sp>
    </p:spTree>
    <p:extLst>
      <p:ext uri="{BB962C8B-B14F-4D97-AF65-F5344CB8AC3E}">
        <p14:creationId xmlns:p14="http://schemas.microsoft.com/office/powerpoint/2010/main" val="351329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Note…</a:t>
            </a:r>
          </a:p>
        </p:txBody>
      </p:sp>
      <p:sp>
        <p:nvSpPr>
          <p:cNvPr id="3" name="Content Placeholder 2"/>
          <p:cNvSpPr>
            <a:spLocks noGrp="1"/>
          </p:cNvSpPr>
          <p:nvPr>
            <p:ph idx="1"/>
          </p:nvPr>
        </p:nvSpPr>
        <p:spPr>
          <a:xfrm>
            <a:off x="963871" y="2121031"/>
            <a:ext cx="10111316" cy="4208930"/>
          </a:xfrm>
        </p:spPr>
        <p:txBody>
          <a:bodyPr>
            <a:normAutofit fontScale="92500"/>
          </a:bodyPr>
          <a:lstStyle/>
          <a:p>
            <a:r>
              <a:rPr lang="en-US" sz="3200" dirty="0">
                <a:latin typeface="Tahoma"/>
                <a:cs typeface="Tahoma"/>
              </a:rPr>
              <a:t>Disability: not direct discrimination to treat a disabled person more </a:t>
            </a:r>
            <a:r>
              <a:rPr lang="en-US" sz="3200" dirty="0" err="1">
                <a:latin typeface="Tahoma"/>
                <a:cs typeface="Tahoma"/>
              </a:rPr>
              <a:t>favourably</a:t>
            </a:r>
            <a:r>
              <a:rPr lang="en-US" sz="3200" dirty="0">
                <a:latin typeface="Tahoma"/>
                <a:cs typeface="Tahoma"/>
              </a:rPr>
              <a:t> than a non-disabled person (section 13 (3) </a:t>
            </a:r>
            <a:r>
              <a:rPr lang="en-US" sz="3200" dirty="0" err="1">
                <a:latin typeface="Tahoma"/>
                <a:cs typeface="Tahoma"/>
              </a:rPr>
              <a:t>EqA</a:t>
            </a:r>
            <a:r>
              <a:rPr lang="en-US" sz="3200" dirty="0">
                <a:latin typeface="Tahoma"/>
                <a:cs typeface="Tahoma"/>
              </a:rPr>
              <a:t>) BUT </a:t>
            </a:r>
            <a:r>
              <a:rPr lang="en-GB" sz="3200" dirty="0">
                <a:latin typeface="Tahoma"/>
                <a:cs typeface="Tahoma"/>
              </a:rPr>
              <a:t>positive action provisions may still be appropriate to achieve equality of opportunity between disabled people with different impairments</a:t>
            </a:r>
            <a:endParaRPr lang="en-US" sz="3200" dirty="0">
              <a:latin typeface="Tahoma"/>
              <a:cs typeface="Tahoma"/>
            </a:endParaRPr>
          </a:p>
          <a:p>
            <a:r>
              <a:rPr lang="en-US" sz="3200" dirty="0">
                <a:latin typeface="Tahoma"/>
                <a:cs typeface="Tahoma"/>
              </a:rPr>
              <a:t>Race: racial segregation is always discriminatory (section 13 </a:t>
            </a:r>
            <a:r>
              <a:rPr lang="en-US" sz="3200" dirty="0" err="1">
                <a:latin typeface="Tahoma"/>
                <a:cs typeface="Tahoma"/>
              </a:rPr>
              <a:t>EqA</a:t>
            </a:r>
            <a:r>
              <a:rPr lang="en-US" sz="3200" dirty="0">
                <a:latin typeface="Tahoma"/>
                <a:cs typeface="Tahoma"/>
              </a:rPr>
              <a:t>)</a:t>
            </a:r>
          </a:p>
          <a:p>
            <a:r>
              <a:rPr lang="en-US" sz="3200" dirty="0">
                <a:latin typeface="Tahoma"/>
                <a:cs typeface="Tahoma"/>
              </a:rPr>
              <a:t>Public Sector Equality Duty</a:t>
            </a:r>
          </a:p>
        </p:txBody>
      </p:sp>
    </p:spTree>
    <p:extLst>
      <p:ext uri="{BB962C8B-B14F-4D97-AF65-F5344CB8AC3E}">
        <p14:creationId xmlns:p14="http://schemas.microsoft.com/office/powerpoint/2010/main" val="171816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D5E4-1F25-4543-A23D-37A7137A2012}"/>
              </a:ext>
            </a:extLst>
          </p:cNvPr>
          <p:cNvSpPr>
            <a:spLocks noGrp="1"/>
          </p:cNvSpPr>
          <p:nvPr>
            <p:ph type="title"/>
          </p:nvPr>
        </p:nvSpPr>
        <p:spPr/>
        <p:txBody>
          <a:bodyPr/>
          <a:lstStyle/>
          <a:p>
            <a:r>
              <a:rPr lang="en-US" sz="7200" dirty="0"/>
              <a:t>The problem with positive action: the evidence…</a:t>
            </a:r>
          </a:p>
        </p:txBody>
      </p:sp>
      <p:sp>
        <p:nvSpPr>
          <p:cNvPr id="4" name="Text Placeholder 3">
            <a:extLst>
              <a:ext uri="{FF2B5EF4-FFF2-40B4-BE49-F238E27FC236}">
                <a16:creationId xmlns:a16="http://schemas.microsoft.com/office/drawing/2014/main" id="{62B99C48-9FB1-4BDA-BA29-AB7B257FA5F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511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4B6D5-87B8-E94D-A7A1-ABF3FC38BBC9}"/>
              </a:ext>
            </a:extLst>
          </p:cNvPr>
          <p:cNvSpPr>
            <a:spLocks noGrp="1"/>
          </p:cNvSpPr>
          <p:nvPr>
            <p:ph idx="1"/>
          </p:nvPr>
        </p:nvSpPr>
        <p:spPr>
          <a:xfrm>
            <a:off x="62530" y="499317"/>
            <a:ext cx="11825133" cy="5698770"/>
          </a:xfrm>
        </p:spPr>
        <p:txBody>
          <a:bodyPr>
            <a:normAutofit fontScale="92500" lnSpcReduction="10000"/>
          </a:bodyPr>
          <a:lstStyle/>
          <a:p>
            <a:pPr lvl="1">
              <a:buFont typeface="Wingdings" charset="2"/>
              <a:buChar char="q"/>
            </a:pPr>
            <a:r>
              <a:rPr lang="en-US" sz="4000" dirty="0">
                <a:latin typeface="+mj-lt"/>
              </a:rPr>
              <a:t>Lack of awareness/understanding</a:t>
            </a:r>
          </a:p>
          <a:p>
            <a:pPr lvl="1">
              <a:buFont typeface="Wingdings" charset="2"/>
              <a:buChar char="q"/>
            </a:pPr>
            <a:r>
              <a:rPr lang="en-US" sz="4000" dirty="0">
                <a:latin typeface="+mj-lt"/>
              </a:rPr>
              <a:t>Risk of ‘reverse discrimination’ and legal liability</a:t>
            </a:r>
          </a:p>
          <a:p>
            <a:pPr lvl="1">
              <a:buFont typeface="Wingdings" charset="2"/>
              <a:buChar char="q"/>
            </a:pPr>
            <a:r>
              <a:rPr lang="en-US" sz="4000" dirty="0">
                <a:latin typeface="+mj-lt"/>
              </a:rPr>
              <a:t>Ignores principle of merit</a:t>
            </a:r>
          </a:p>
          <a:p>
            <a:pPr lvl="1">
              <a:buFont typeface="Wingdings" charset="2"/>
              <a:buChar char="q"/>
            </a:pPr>
            <a:r>
              <a:rPr lang="en-US" sz="4000" dirty="0">
                <a:latin typeface="+mj-lt"/>
              </a:rPr>
              <a:t>Ignores intersectionality</a:t>
            </a:r>
          </a:p>
          <a:p>
            <a:pPr lvl="1">
              <a:buFont typeface="Wingdings" charset="2"/>
              <a:buChar char="q"/>
            </a:pPr>
            <a:r>
              <a:rPr lang="en-US" sz="4000" dirty="0">
                <a:latin typeface="+mj-lt"/>
              </a:rPr>
              <a:t>Reluctance of potential beneficiaries</a:t>
            </a:r>
          </a:p>
          <a:p>
            <a:pPr lvl="1">
              <a:buFont typeface="Wingdings" charset="2"/>
              <a:buChar char="q"/>
            </a:pPr>
            <a:r>
              <a:rPr lang="en-US" sz="4000" dirty="0">
                <a:latin typeface="+mj-lt"/>
              </a:rPr>
              <a:t>Tokenistic and </a:t>
            </a:r>
            <a:r>
              <a:rPr lang="en-US" sz="4000" dirty="0" err="1">
                <a:latin typeface="+mj-lt"/>
              </a:rPr>
              <a:t>standardised</a:t>
            </a:r>
            <a:r>
              <a:rPr lang="en-US" sz="4000" dirty="0">
                <a:latin typeface="+mj-lt"/>
              </a:rPr>
              <a:t> use</a:t>
            </a:r>
          </a:p>
          <a:p>
            <a:pPr lvl="1">
              <a:buFont typeface="Wingdings" charset="2"/>
              <a:buChar char="q"/>
            </a:pPr>
            <a:r>
              <a:rPr lang="en-US" sz="4000" dirty="0">
                <a:latin typeface="+mj-lt"/>
              </a:rPr>
              <a:t>Disadvantage/underrepresentation requires cultural change and the law is unable to address this.</a:t>
            </a:r>
          </a:p>
          <a:p>
            <a:endParaRPr lang="en-US" dirty="0"/>
          </a:p>
        </p:txBody>
      </p:sp>
      <p:sp>
        <p:nvSpPr>
          <p:cNvPr id="5" name="TextBox 4"/>
          <p:cNvSpPr txBox="1"/>
          <p:nvPr/>
        </p:nvSpPr>
        <p:spPr>
          <a:xfrm>
            <a:off x="5366764" y="6035517"/>
            <a:ext cx="6520899" cy="646331"/>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man Old Style"/>
                <a:ea typeface="+mn-ea"/>
                <a:cs typeface="+mn-cs"/>
              </a:rPr>
              <a:t>Davies &amp; Robison, 2016; Young Women’s Trust, 2018; EHRC, 2019</a:t>
            </a:r>
          </a:p>
        </p:txBody>
      </p:sp>
    </p:spTree>
    <p:extLst>
      <p:ext uri="{BB962C8B-B14F-4D97-AF65-F5344CB8AC3E}">
        <p14:creationId xmlns:p14="http://schemas.microsoft.com/office/powerpoint/2010/main" val="408219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8C9D-9D7F-394E-A621-96145B03F00F}"/>
              </a:ext>
            </a:extLst>
          </p:cNvPr>
          <p:cNvSpPr>
            <a:spLocks noGrp="1"/>
          </p:cNvSpPr>
          <p:nvPr>
            <p:ph type="title"/>
          </p:nvPr>
        </p:nvSpPr>
        <p:spPr>
          <a:xfrm>
            <a:off x="790972" y="1831924"/>
            <a:ext cx="8825657" cy="1915647"/>
          </a:xfrm>
        </p:spPr>
        <p:txBody>
          <a:bodyPr/>
          <a:lstStyle/>
          <a:p>
            <a:r>
              <a:rPr lang="en-US" sz="7200" dirty="0"/>
              <a:t>Reimagining positive action!</a:t>
            </a:r>
          </a:p>
        </p:txBody>
      </p:sp>
      <p:sp>
        <p:nvSpPr>
          <p:cNvPr id="3" name="Text Placeholder 2">
            <a:extLst>
              <a:ext uri="{FF2B5EF4-FFF2-40B4-BE49-F238E27FC236}">
                <a16:creationId xmlns:a16="http://schemas.microsoft.com/office/drawing/2014/main" id="{B82E5608-C867-1C4B-A47C-948AF3C1C039}"/>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D56F567E-305B-9742-84D5-C8EFDB4A9CB9}"/>
              </a:ext>
            </a:extLst>
          </p:cNvPr>
          <p:cNvPicPr>
            <a:picLocks noChangeAspect="1"/>
          </p:cNvPicPr>
          <p:nvPr/>
        </p:nvPicPr>
        <p:blipFill>
          <a:blip r:embed="rId2"/>
          <a:stretch>
            <a:fillRect/>
          </a:stretch>
        </p:blipFill>
        <p:spPr>
          <a:xfrm>
            <a:off x="9271667" y="1650010"/>
            <a:ext cx="2671011" cy="2671011"/>
          </a:xfrm>
          <a:prstGeom prst="rect">
            <a:avLst/>
          </a:prstGeom>
        </p:spPr>
      </p:pic>
    </p:spTree>
    <p:extLst>
      <p:ext uri="{BB962C8B-B14F-4D97-AF65-F5344CB8AC3E}">
        <p14:creationId xmlns:p14="http://schemas.microsoft.com/office/powerpoint/2010/main" val="415497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AEA5-C5D9-4A1E-AE4B-AE3B16D80908}"/>
              </a:ext>
            </a:extLst>
          </p:cNvPr>
          <p:cNvSpPr>
            <a:spLocks noGrp="1"/>
          </p:cNvSpPr>
          <p:nvPr>
            <p:ph type="title"/>
          </p:nvPr>
        </p:nvSpPr>
        <p:spPr/>
        <p:txBody>
          <a:bodyPr/>
          <a:lstStyle/>
          <a:p>
            <a:r>
              <a:rPr lang="en-GB" dirty="0"/>
              <a:t>EDI Context</a:t>
            </a:r>
          </a:p>
        </p:txBody>
      </p:sp>
      <p:sp>
        <p:nvSpPr>
          <p:cNvPr id="3" name="Content Placeholder 2">
            <a:extLst>
              <a:ext uri="{FF2B5EF4-FFF2-40B4-BE49-F238E27FC236}">
                <a16:creationId xmlns:a16="http://schemas.microsoft.com/office/drawing/2014/main" id="{69E09D54-E7B1-4A18-BBD9-C1796F735969}"/>
              </a:ext>
            </a:extLst>
          </p:cNvPr>
          <p:cNvSpPr>
            <a:spLocks noGrp="1"/>
          </p:cNvSpPr>
          <p:nvPr>
            <p:ph idx="1"/>
          </p:nvPr>
        </p:nvSpPr>
        <p:spPr>
          <a:xfrm>
            <a:off x="985422" y="1562470"/>
            <a:ext cx="9064432" cy="4685929"/>
          </a:xfrm>
        </p:spPr>
        <p:txBody>
          <a:bodyPr>
            <a:normAutofit fontScale="70000" lnSpcReduction="20000"/>
          </a:bodyPr>
          <a:lstStyle/>
          <a:p>
            <a:r>
              <a:rPr lang="en-GB" dirty="0"/>
              <a:t>CILIP’s Ethical Framework:</a:t>
            </a:r>
          </a:p>
          <a:p>
            <a:pPr lvl="1">
              <a:buFont typeface="Wingdings" panose="05000000000000000000" pitchFamily="2" charset="2"/>
              <a:buChar char="v"/>
            </a:pPr>
            <a:r>
              <a:rPr lang="en-GB" dirty="0"/>
              <a:t>Commitment to uphold, promote and defend ‘Human rights, equalities and diversity, and the equitable treatment of users and colleagues’</a:t>
            </a:r>
          </a:p>
          <a:p>
            <a:r>
              <a:rPr lang="en-GB" dirty="0"/>
              <a:t>CILIP Position Paper 2019 6 priorities with focus around equality and equity.</a:t>
            </a:r>
          </a:p>
          <a:p>
            <a:r>
              <a:rPr lang="en-GB" dirty="0"/>
              <a:t>Existing work:</a:t>
            </a:r>
          </a:p>
          <a:p>
            <a:pPr lvl="1">
              <a:buFont typeface="Wingdings" panose="05000000000000000000" pitchFamily="2" charset="2"/>
              <a:buChar char="v"/>
            </a:pPr>
            <a:r>
              <a:rPr lang="en-GB" dirty="0"/>
              <a:t>CILIP Diversity Networks (BAME Network; LGBTQ+ Network; Disability Network)</a:t>
            </a:r>
          </a:p>
          <a:p>
            <a:pPr lvl="1">
              <a:buFont typeface="Wingdings" panose="05000000000000000000" pitchFamily="2" charset="2"/>
              <a:buChar char="v"/>
            </a:pPr>
            <a:r>
              <a:rPr lang="en-GB" dirty="0"/>
              <a:t>Process of internal reflection on role in promoting equality, equity, inclusion and representation</a:t>
            </a:r>
          </a:p>
          <a:p>
            <a:pPr lvl="1">
              <a:buFont typeface="Wingdings" panose="05000000000000000000" pitchFamily="2" charset="2"/>
              <a:buChar char="v"/>
            </a:pPr>
            <a:r>
              <a:rPr lang="en-GB" dirty="0"/>
              <a:t>Diversity Review of CILIP Carnegie and Kate Greenaway Awards</a:t>
            </a:r>
          </a:p>
          <a:p>
            <a:pPr lvl="1">
              <a:buFont typeface="Wingdings" panose="05000000000000000000" pitchFamily="2" charset="2"/>
              <a:buChar char="v"/>
            </a:pPr>
            <a:r>
              <a:rPr lang="en-GB" dirty="0"/>
              <a:t>Building a Nation of Readers programme</a:t>
            </a:r>
          </a:p>
          <a:p>
            <a:pPr lvl="1">
              <a:buFont typeface="Wingdings" panose="05000000000000000000" pitchFamily="2" charset="2"/>
              <a:buChar char="v"/>
            </a:pPr>
            <a:r>
              <a:rPr lang="en-GB" dirty="0"/>
              <a:t>BAME Information Professionals Network</a:t>
            </a:r>
          </a:p>
          <a:p>
            <a:pPr lvl="1">
              <a:buFont typeface="Wingdings" panose="05000000000000000000" pitchFamily="2" charset="2"/>
              <a:buChar char="v"/>
            </a:pPr>
            <a:r>
              <a:rPr lang="en-GB" dirty="0"/>
              <a:t>Bursary and development opportunities Framework for librarians and information professionals from BAME backgrounds</a:t>
            </a:r>
          </a:p>
          <a:p>
            <a:pPr lvl="1">
              <a:buFont typeface="Wingdings" panose="05000000000000000000" pitchFamily="2" charset="2"/>
              <a:buChar char="v"/>
            </a:pPr>
            <a:r>
              <a:rPr lang="en-GB" dirty="0"/>
              <a:t>Work with learning providers and employers to develop more inclusive approaches to recruitment and selection, talent management and people development.</a:t>
            </a:r>
          </a:p>
          <a:p>
            <a:r>
              <a:rPr lang="en-GB" dirty="0"/>
              <a:t>Planned work:</a:t>
            </a:r>
          </a:p>
          <a:p>
            <a:pPr lvl="1">
              <a:buFont typeface="Wingdings" panose="05000000000000000000" pitchFamily="2" charset="2"/>
              <a:buChar char="v"/>
            </a:pPr>
            <a:r>
              <a:rPr lang="en-GB" dirty="0"/>
              <a:t>Short to medium term actions focusing on supporting people who have been marginalised and underrepresented in the community, or discriminated against because of their protected characteristics under the Equality Act 2010 and/or their class or SES.</a:t>
            </a:r>
          </a:p>
        </p:txBody>
      </p:sp>
    </p:spTree>
    <p:extLst>
      <p:ext uri="{BB962C8B-B14F-4D97-AF65-F5344CB8AC3E}">
        <p14:creationId xmlns:p14="http://schemas.microsoft.com/office/powerpoint/2010/main" val="312643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865661" y="1342619"/>
            <a:ext cx="10058400" cy="2684909"/>
          </a:xfrm>
        </p:spPr>
        <p:txBody>
          <a:bodyPr>
            <a:noAutofit/>
          </a:bodyPr>
          <a:lstStyle/>
          <a:p>
            <a:r>
              <a:rPr lang="en-US" sz="5400" dirty="0">
                <a:solidFill>
                  <a:schemeClr val="tx1"/>
                </a:solidFill>
              </a:rPr>
              <a:t>The Law actually helps </a:t>
            </a:r>
            <a:r>
              <a:rPr lang="mr-IN" sz="5400" dirty="0">
                <a:solidFill>
                  <a:schemeClr val="tx1"/>
                </a:solidFill>
              </a:rPr>
              <a:t>–</a:t>
            </a:r>
            <a:r>
              <a:rPr lang="en-US" sz="5400" dirty="0">
                <a:solidFill>
                  <a:schemeClr val="tx1"/>
                </a:solidFill>
              </a:rPr>
              <a:t> if followed correctly it prevents positive discrimination:</a:t>
            </a:r>
            <a:br>
              <a:rPr lang="en-US" sz="5400" dirty="0">
                <a:solidFill>
                  <a:schemeClr val="tx1"/>
                </a:solidFill>
              </a:rPr>
            </a:br>
            <a:r>
              <a:rPr lang="en-US" sz="5400" dirty="0">
                <a:solidFill>
                  <a:schemeClr val="tx1"/>
                </a:solidFill>
              </a:rPr>
              <a:t>Savings clause, sunset clause, proportionality, tie-break</a:t>
            </a:r>
            <a:r>
              <a:rPr lang="mr-IN" sz="5400" dirty="0">
                <a:solidFill>
                  <a:schemeClr val="tx1"/>
                </a:solidFill>
              </a:rPr>
              <a:t>…</a:t>
            </a:r>
            <a:endParaRPr lang="en-US" sz="5400" dirty="0">
              <a:solidFill>
                <a:schemeClr val="tx1"/>
              </a:solidFill>
            </a:endParaRPr>
          </a:p>
        </p:txBody>
      </p:sp>
    </p:spTree>
    <p:extLst>
      <p:ext uri="{BB962C8B-B14F-4D97-AF65-F5344CB8AC3E}">
        <p14:creationId xmlns:p14="http://schemas.microsoft.com/office/powerpoint/2010/main" val="390871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00D4CE-7A07-954B-80EF-FD397BA58E2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95341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818212" y="1070288"/>
            <a:ext cx="6244269" cy="967477"/>
          </a:xfrm>
        </p:spPr>
        <p:txBody>
          <a:bodyPr>
            <a:noAutofit/>
          </a:bodyPr>
          <a:lstStyle/>
          <a:p>
            <a:r>
              <a:rPr lang="en-US" sz="4000" dirty="0">
                <a:solidFill>
                  <a:schemeClr val="tx1"/>
                </a:solidFill>
              </a:rPr>
              <a:t>An evidence based approach is fundamental </a:t>
            </a:r>
            <a:r>
              <a:rPr lang="mr-IN" sz="4000" dirty="0">
                <a:solidFill>
                  <a:schemeClr val="tx1"/>
                </a:solidFill>
              </a:rPr>
              <a:t>–</a:t>
            </a:r>
            <a:r>
              <a:rPr lang="en-US" sz="4000" dirty="0">
                <a:solidFill>
                  <a:schemeClr val="tx1"/>
                </a:solidFill>
              </a:rPr>
              <a:t> a solution cannot be found without working out the problem (need for robust data collection)</a:t>
            </a:r>
          </a:p>
        </p:txBody>
      </p:sp>
      <p:pic>
        <p:nvPicPr>
          <p:cNvPr id="4" name="Picture 3">
            <a:extLst>
              <a:ext uri="{FF2B5EF4-FFF2-40B4-BE49-F238E27FC236}">
                <a16:creationId xmlns:a16="http://schemas.microsoft.com/office/drawing/2014/main" id="{08E638A3-C688-4FDB-82BE-C940834C3FF3}"/>
              </a:ext>
            </a:extLst>
          </p:cNvPr>
          <p:cNvPicPr>
            <a:picLocks noChangeAspect="1"/>
          </p:cNvPicPr>
          <p:nvPr/>
        </p:nvPicPr>
        <p:blipFill>
          <a:blip r:embed="rId2"/>
          <a:stretch>
            <a:fillRect/>
          </a:stretch>
        </p:blipFill>
        <p:spPr>
          <a:xfrm>
            <a:off x="7314117" y="1710347"/>
            <a:ext cx="4678150" cy="2923844"/>
          </a:xfrm>
          <a:prstGeom prst="rect">
            <a:avLst/>
          </a:prstGeom>
        </p:spPr>
      </p:pic>
    </p:spTree>
    <p:extLst>
      <p:ext uri="{BB962C8B-B14F-4D97-AF65-F5344CB8AC3E}">
        <p14:creationId xmlns:p14="http://schemas.microsoft.com/office/powerpoint/2010/main" val="2972157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479279" y="1274299"/>
            <a:ext cx="6555745" cy="1319954"/>
          </a:xfrm>
        </p:spPr>
        <p:txBody>
          <a:bodyPr>
            <a:noAutofit/>
          </a:bodyPr>
          <a:lstStyle/>
          <a:p>
            <a:r>
              <a:rPr lang="en-US" sz="5400" dirty="0">
                <a:solidFill>
                  <a:schemeClr val="tx1"/>
                </a:solidFill>
              </a:rPr>
              <a:t>One size does not fit all </a:t>
            </a:r>
            <a:r>
              <a:rPr lang="mr-IN" sz="5400" dirty="0">
                <a:solidFill>
                  <a:schemeClr val="tx1"/>
                </a:solidFill>
              </a:rPr>
              <a:t>–</a:t>
            </a:r>
            <a:r>
              <a:rPr lang="en-GB" sz="5400" dirty="0">
                <a:solidFill>
                  <a:schemeClr val="tx1"/>
                </a:solidFill>
              </a:rPr>
              <a:t> </a:t>
            </a:r>
            <a:r>
              <a:rPr lang="en-US" sz="5400" dirty="0">
                <a:solidFill>
                  <a:schemeClr val="tx1"/>
                </a:solidFill>
              </a:rPr>
              <a:t>specific measures to address individual problems </a:t>
            </a:r>
          </a:p>
        </p:txBody>
      </p:sp>
      <p:pic>
        <p:nvPicPr>
          <p:cNvPr id="3" name="Picture 2">
            <a:extLst>
              <a:ext uri="{FF2B5EF4-FFF2-40B4-BE49-F238E27FC236}">
                <a16:creationId xmlns:a16="http://schemas.microsoft.com/office/drawing/2014/main" id="{8D1E7E67-081F-4C68-B515-885C9E7914E2}"/>
              </a:ext>
            </a:extLst>
          </p:cNvPr>
          <p:cNvPicPr>
            <a:picLocks noChangeAspect="1"/>
          </p:cNvPicPr>
          <p:nvPr/>
        </p:nvPicPr>
        <p:blipFill>
          <a:blip r:embed="rId2"/>
          <a:stretch>
            <a:fillRect/>
          </a:stretch>
        </p:blipFill>
        <p:spPr>
          <a:xfrm>
            <a:off x="7508236" y="1619075"/>
            <a:ext cx="4475612" cy="2483142"/>
          </a:xfrm>
          <a:prstGeom prst="rect">
            <a:avLst/>
          </a:prstGeom>
        </p:spPr>
      </p:pic>
    </p:spTree>
    <p:extLst>
      <p:ext uri="{BB962C8B-B14F-4D97-AF65-F5344CB8AC3E}">
        <p14:creationId xmlns:p14="http://schemas.microsoft.com/office/powerpoint/2010/main" val="229376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446165" y="709832"/>
            <a:ext cx="4957893" cy="1126192"/>
          </a:xfrm>
        </p:spPr>
        <p:txBody>
          <a:bodyPr>
            <a:noAutofit/>
          </a:bodyPr>
          <a:lstStyle/>
          <a:p>
            <a:r>
              <a:rPr lang="en-US" dirty="0">
                <a:solidFill>
                  <a:schemeClr val="tx1"/>
                </a:solidFill>
              </a:rPr>
              <a:t>Sector bodies (CILIP/ARA </a:t>
            </a:r>
            <a:r>
              <a:rPr lang="en-US" dirty="0" err="1">
                <a:solidFill>
                  <a:schemeClr val="tx1"/>
                </a:solidFill>
              </a:rPr>
              <a:t>etc</a:t>
            </a:r>
            <a:r>
              <a:rPr lang="en-US" dirty="0">
                <a:solidFill>
                  <a:schemeClr val="tx1"/>
                </a:solidFill>
              </a:rPr>
              <a:t>) need to promote and guide in use of effective positive action </a:t>
            </a:r>
            <a:r>
              <a:rPr lang="mr-IN" dirty="0">
                <a:solidFill>
                  <a:schemeClr val="tx1"/>
                </a:solidFill>
              </a:rPr>
              <a:t>–</a:t>
            </a:r>
            <a:r>
              <a:rPr lang="en-US" dirty="0">
                <a:solidFill>
                  <a:schemeClr val="tx1"/>
                </a:solidFill>
              </a:rPr>
              <a:t> break down the mythology</a:t>
            </a:r>
          </a:p>
        </p:txBody>
      </p:sp>
      <p:pic>
        <p:nvPicPr>
          <p:cNvPr id="4" name="Picture 3">
            <a:extLst>
              <a:ext uri="{FF2B5EF4-FFF2-40B4-BE49-F238E27FC236}">
                <a16:creationId xmlns:a16="http://schemas.microsoft.com/office/drawing/2014/main" id="{CCCB5732-2BA7-438D-8BE4-AE5DF7902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053" y="1770077"/>
            <a:ext cx="6095998" cy="3296873"/>
          </a:xfrm>
          <a:prstGeom prst="rect">
            <a:avLst/>
          </a:prstGeom>
        </p:spPr>
      </p:pic>
    </p:spTree>
    <p:extLst>
      <p:ext uri="{BB962C8B-B14F-4D97-AF65-F5344CB8AC3E}">
        <p14:creationId xmlns:p14="http://schemas.microsoft.com/office/powerpoint/2010/main" val="290910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444585" y="440626"/>
            <a:ext cx="5731810" cy="1585519"/>
          </a:xfrm>
        </p:spPr>
        <p:txBody>
          <a:bodyPr>
            <a:noAutofit/>
          </a:bodyPr>
          <a:lstStyle/>
          <a:p>
            <a:r>
              <a:rPr lang="en-US" sz="5400" dirty="0" err="1">
                <a:solidFill>
                  <a:schemeClr val="tx1"/>
                </a:solidFill>
              </a:rPr>
              <a:t>Organisations</a:t>
            </a:r>
            <a:r>
              <a:rPr lang="en-US" sz="5400" dirty="0">
                <a:solidFill>
                  <a:schemeClr val="tx1"/>
                </a:solidFill>
              </a:rPr>
              <a:t> need to collaborate in the use of effective positive action</a:t>
            </a:r>
          </a:p>
        </p:txBody>
      </p:sp>
      <p:pic>
        <p:nvPicPr>
          <p:cNvPr id="3" name="Picture 2">
            <a:extLst>
              <a:ext uri="{FF2B5EF4-FFF2-40B4-BE49-F238E27FC236}">
                <a16:creationId xmlns:a16="http://schemas.microsoft.com/office/drawing/2014/main" id="{3076AFA7-83FF-45BE-848A-894FB7E25E21}"/>
              </a:ext>
            </a:extLst>
          </p:cNvPr>
          <p:cNvPicPr>
            <a:picLocks noChangeAspect="1"/>
          </p:cNvPicPr>
          <p:nvPr/>
        </p:nvPicPr>
        <p:blipFill>
          <a:blip r:embed="rId2"/>
          <a:stretch>
            <a:fillRect/>
          </a:stretch>
        </p:blipFill>
        <p:spPr>
          <a:xfrm>
            <a:off x="6248816" y="1157680"/>
            <a:ext cx="5731809" cy="3816991"/>
          </a:xfrm>
          <a:prstGeom prst="rect">
            <a:avLst/>
          </a:prstGeom>
        </p:spPr>
      </p:pic>
    </p:spTree>
    <p:extLst>
      <p:ext uri="{BB962C8B-B14F-4D97-AF65-F5344CB8AC3E}">
        <p14:creationId xmlns:p14="http://schemas.microsoft.com/office/powerpoint/2010/main" val="406305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634842" y="895911"/>
            <a:ext cx="5104449" cy="1906127"/>
          </a:xfrm>
        </p:spPr>
        <p:txBody>
          <a:bodyPr>
            <a:noAutofit/>
          </a:bodyPr>
          <a:lstStyle/>
          <a:p>
            <a:r>
              <a:rPr lang="en-US" sz="4800" dirty="0">
                <a:solidFill>
                  <a:schemeClr val="tx1"/>
                </a:solidFill>
              </a:rPr>
              <a:t>The Public Sector Equality Duty can be used to support the use of positive action</a:t>
            </a:r>
          </a:p>
        </p:txBody>
      </p:sp>
      <p:pic>
        <p:nvPicPr>
          <p:cNvPr id="3" name="Picture 2">
            <a:extLst>
              <a:ext uri="{FF2B5EF4-FFF2-40B4-BE49-F238E27FC236}">
                <a16:creationId xmlns:a16="http://schemas.microsoft.com/office/drawing/2014/main" id="{AE2608D1-306D-4F0A-9EA5-0C9AFA5E27C7}"/>
              </a:ext>
            </a:extLst>
          </p:cNvPr>
          <p:cNvPicPr>
            <a:picLocks noChangeAspect="1"/>
          </p:cNvPicPr>
          <p:nvPr/>
        </p:nvPicPr>
        <p:blipFill>
          <a:blip r:embed="rId2"/>
          <a:stretch>
            <a:fillRect/>
          </a:stretch>
        </p:blipFill>
        <p:spPr>
          <a:xfrm>
            <a:off x="6096000" y="1529160"/>
            <a:ext cx="5950927" cy="3273010"/>
          </a:xfrm>
          <a:prstGeom prst="rect">
            <a:avLst/>
          </a:prstGeom>
        </p:spPr>
      </p:pic>
    </p:spTree>
    <p:extLst>
      <p:ext uri="{BB962C8B-B14F-4D97-AF65-F5344CB8AC3E}">
        <p14:creationId xmlns:p14="http://schemas.microsoft.com/office/powerpoint/2010/main" val="53455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25F1C-C2C5-404E-A1E9-D46153E3C603}"/>
              </a:ext>
            </a:extLst>
          </p:cNvPr>
          <p:cNvPicPr>
            <a:picLocks noChangeAspect="1"/>
          </p:cNvPicPr>
          <p:nvPr/>
        </p:nvPicPr>
        <p:blipFill>
          <a:blip r:embed="rId2"/>
          <a:stretch>
            <a:fillRect/>
          </a:stretch>
        </p:blipFill>
        <p:spPr>
          <a:xfrm>
            <a:off x="-5729" y="0"/>
            <a:ext cx="12203458" cy="6858000"/>
          </a:xfrm>
          <a:prstGeom prst="rect">
            <a:avLst/>
          </a:prstGeom>
        </p:spPr>
      </p:pic>
    </p:spTree>
    <p:extLst>
      <p:ext uri="{BB962C8B-B14F-4D97-AF65-F5344CB8AC3E}">
        <p14:creationId xmlns:p14="http://schemas.microsoft.com/office/powerpoint/2010/main" val="3527638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3992-B0A0-F74F-ACAC-F2B9053F835E}"/>
              </a:ext>
            </a:extLst>
          </p:cNvPr>
          <p:cNvSpPr>
            <a:spLocks noGrp="1"/>
          </p:cNvSpPr>
          <p:nvPr>
            <p:ph type="title"/>
          </p:nvPr>
        </p:nvSpPr>
        <p:spPr>
          <a:xfrm>
            <a:off x="354261" y="788890"/>
            <a:ext cx="6513800" cy="497018"/>
          </a:xfrm>
        </p:spPr>
        <p:txBody>
          <a:bodyPr>
            <a:noAutofit/>
          </a:bodyPr>
          <a:lstStyle/>
          <a:p>
            <a:r>
              <a:rPr lang="en-US" sz="4800" dirty="0">
                <a:solidFill>
                  <a:schemeClr val="tx1"/>
                </a:solidFill>
              </a:rPr>
              <a:t>Positive action alone will not succeed </a:t>
            </a:r>
            <a:r>
              <a:rPr lang="mr-IN" sz="4800" dirty="0">
                <a:solidFill>
                  <a:schemeClr val="tx1"/>
                </a:solidFill>
              </a:rPr>
              <a:t>–</a:t>
            </a:r>
            <a:r>
              <a:rPr lang="en-US" sz="4800" dirty="0">
                <a:solidFill>
                  <a:schemeClr val="tx1"/>
                </a:solidFill>
              </a:rPr>
              <a:t> there is a need for an holistic life cycle approach to the problem using all of the tools available</a:t>
            </a:r>
          </a:p>
        </p:txBody>
      </p:sp>
      <p:pic>
        <p:nvPicPr>
          <p:cNvPr id="3" name="Picture 2">
            <a:extLst>
              <a:ext uri="{FF2B5EF4-FFF2-40B4-BE49-F238E27FC236}">
                <a16:creationId xmlns:a16="http://schemas.microsoft.com/office/drawing/2014/main" id="{86A3138A-B531-4BAF-8F6B-A2F448A8B158}"/>
              </a:ext>
            </a:extLst>
          </p:cNvPr>
          <p:cNvPicPr>
            <a:picLocks noChangeAspect="1"/>
          </p:cNvPicPr>
          <p:nvPr/>
        </p:nvPicPr>
        <p:blipFill>
          <a:blip r:embed="rId2"/>
          <a:stretch>
            <a:fillRect/>
          </a:stretch>
        </p:blipFill>
        <p:spPr>
          <a:xfrm>
            <a:off x="7194056" y="1133715"/>
            <a:ext cx="4643683" cy="4590569"/>
          </a:xfrm>
          <a:prstGeom prst="rect">
            <a:avLst/>
          </a:prstGeom>
        </p:spPr>
      </p:pic>
    </p:spTree>
    <p:extLst>
      <p:ext uri="{BB962C8B-B14F-4D97-AF65-F5344CB8AC3E}">
        <p14:creationId xmlns:p14="http://schemas.microsoft.com/office/powerpoint/2010/main" val="56294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D9EE53B8-72BB-4540-9BF0-6D826F2F157E}"/>
              </a:ext>
            </a:extLst>
          </p:cNvPr>
          <p:cNvSpPr/>
          <p:nvPr/>
        </p:nvSpPr>
        <p:spPr>
          <a:xfrm>
            <a:off x="2246051" y="931077"/>
            <a:ext cx="7528263" cy="4315626"/>
          </a:xfrm>
          <a:prstGeom prst="wedgeEllipseCallout">
            <a:avLst>
              <a:gd name="adj1" fmla="val -54348"/>
              <a:gd name="adj2" fmla="val 56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white"/>
                </a:solidFill>
                <a:effectLst/>
                <a:uLnTx/>
                <a:uFillTx/>
                <a:latin typeface="Century Gothic" panose="020B0502020202020204"/>
                <a:ea typeface="+mn-ea"/>
                <a:cs typeface="+mn-cs"/>
              </a:rPr>
              <a:t>’People have to stop doing the same things and expecting a different result…we’ve had positive action for twenty years, what’s changed?</a:t>
            </a:r>
            <a:r>
              <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rPr>
              <a:t>’(YWT research participant, 2018)</a:t>
            </a:r>
          </a:p>
        </p:txBody>
      </p:sp>
    </p:spTree>
    <p:extLst>
      <p:ext uri="{BB962C8B-B14F-4D97-AF65-F5344CB8AC3E}">
        <p14:creationId xmlns:p14="http://schemas.microsoft.com/office/powerpoint/2010/main" val="22973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F8B2-25C4-4F86-BCE6-399FAE2D2E15}"/>
              </a:ext>
            </a:extLst>
          </p:cNvPr>
          <p:cNvSpPr>
            <a:spLocks noGrp="1"/>
          </p:cNvSpPr>
          <p:nvPr>
            <p:ph type="title"/>
          </p:nvPr>
        </p:nvSpPr>
        <p:spPr/>
        <p:txBody>
          <a:bodyPr/>
          <a:lstStyle/>
          <a:p>
            <a:r>
              <a:rPr lang="en-GB" dirty="0"/>
              <a:t>What the data tell us…</a:t>
            </a:r>
          </a:p>
        </p:txBody>
      </p:sp>
      <p:graphicFrame>
        <p:nvGraphicFramePr>
          <p:cNvPr id="5" name="Content Placeholder 4">
            <a:extLst>
              <a:ext uri="{FF2B5EF4-FFF2-40B4-BE49-F238E27FC236}">
                <a16:creationId xmlns:a16="http://schemas.microsoft.com/office/drawing/2014/main" id="{2DC317C3-C398-4650-9A26-8FD6DCB28C84}"/>
              </a:ext>
            </a:extLst>
          </p:cNvPr>
          <p:cNvGraphicFramePr>
            <a:graphicFrameLocks noGrp="1"/>
          </p:cNvGraphicFramePr>
          <p:nvPr>
            <p:ph idx="1"/>
            <p:extLst>
              <p:ext uri="{D42A27DB-BD31-4B8C-83A1-F6EECF244321}">
                <p14:modId xmlns:p14="http://schemas.microsoft.com/office/powerpoint/2010/main" val="882271751"/>
              </p:ext>
            </p:extLst>
          </p:nvPr>
        </p:nvGraphicFramePr>
        <p:xfrm>
          <a:off x="1334132" y="1458114"/>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913AEFD-323D-44CD-9F33-468D05475F8E}"/>
              </a:ext>
            </a:extLst>
          </p:cNvPr>
          <p:cNvSpPr txBox="1"/>
          <p:nvPr/>
        </p:nvSpPr>
        <p:spPr>
          <a:xfrm>
            <a:off x="808077" y="6012660"/>
            <a:ext cx="66380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CILIP/ARA Workforce Mapping data (2015)</a:t>
            </a:r>
          </a:p>
        </p:txBody>
      </p:sp>
    </p:spTree>
    <p:extLst>
      <p:ext uri="{BB962C8B-B14F-4D97-AF65-F5344CB8AC3E}">
        <p14:creationId xmlns:p14="http://schemas.microsoft.com/office/powerpoint/2010/main" val="402925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0D80-20ED-4AB8-A1C4-755A51735978}"/>
              </a:ext>
            </a:extLst>
          </p:cNvPr>
          <p:cNvSpPr>
            <a:spLocks noGrp="1"/>
          </p:cNvSpPr>
          <p:nvPr>
            <p:ph type="title"/>
          </p:nvPr>
        </p:nvSpPr>
        <p:spPr/>
        <p:txBody>
          <a:bodyPr/>
          <a:lstStyle/>
          <a:p>
            <a:r>
              <a:rPr lang="en-GB" sz="3600" dirty="0"/>
              <a:t>A framework for use of positive action in the library and information sector</a:t>
            </a:r>
          </a:p>
        </p:txBody>
      </p:sp>
      <p:sp>
        <p:nvSpPr>
          <p:cNvPr id="3" name="Content Placeholder 2">
            <a:extLst>
              <a:ext uri="{FF2B5EF4-FFF2-40B4-BE49-F238E27FC236}">
                <a16:creationId xmlns:a16="http://schemas.microsoft.com/office/drawing/2014/main" id="{10BAA260-0189-49E1-9C22-CCA3D3C945CE}"/>
              </a:ext>
            </a:extLst>
          </p:cNvPr>
          <p:cNvSpPr>
            <a:spLocks noGrp="1"/>
          </p:cNvSpPr>
          <p:nvPr>
            <p:ph idx="1"/>
          </p:nvPr>
        </p:nvSpPr>
        <p:spPr>
          <a:xfrm>
            <a:off x="1104293" y="2209801"/>
            <a:ext cx="10108204" cy="4195481"/>
          </a:xfrm>
        </p:spPr>
        <p:txBody>
          <a:bodyPr>
            <a:normAutofit/>
          </a:bodyPr>
          <a:lstStyle/>
          <a:p>
            <a:r>
              <a:rPr lang="en-GB" sz="2800" dirty="0"/>
              <a:t>Robust use of positive action by organisations</a:t>
            </a:r>
          </a:p>
          <a:p>
            <a:r>
              <a:rPr lang="en-GB" sz="2800" dirty="0"/>
              <a:t>Use the evidence available to see where the problems are (CILIP membership data; UK information workforce data etc)</a:t>
            </a:r>
          </a:p>
          <a:p>
            <a:r>
              <a:rPr lang="en-GB" sz="2800" dirty="0"/>
              <a:t>Don’t just rely on statistics – not just about underrepresentation</a:t>
            </a:r>
          </a:p>
          <a:p>
            <a:r>
              <a:rPr lang="en-GB" sz="2800" dirty="0"/>
              <a:t>Tailored to need and issue</a:t>
            </a:r>
          </a:p>
          <a:p>
            <a:r>
              <a:rPr lang="en-GB" sz="2800" dirty="0"/>
              <a:t>Targeted action required: smarter not harder</a:t>
            </a:r>
          </a:p>
        </p:txBody>
      </p:sp>
    </p:spTree>
    <p:extLst>
      <p:ext uri="{BB962C8B-B14F-4D97-AF65-F5344CB8AC3E}">
        <p14:creationId xmlns:p14="http://schemas.microsoft.com/office/powerpoint/2010/main" val="210623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2CC82823-4D92-49B6-AF6B-9ADB2740A24A}"/>
              </a:ext>
            </a:extLst>
          </p:cNvPr>
          <p:cNvSpPr/>
          <p:nvPr/>
        </p:nvSpPr>
        <p:spPr>
          <a:xfrm>
            <a:off x="2148396" y="754602"/>
            <a:ext cx="7705818" cy="4883179"/>
          </a:xfrm>
          <a:prstGeom prst="cloudCallout">
            <a:avLst>
              <a:gd name="adj1" fmla="val -50902"/>
              <a:gd name="adj2" fmla="val 58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rPr>
              <a:t>A leap of faith based on a robust approach…</a:t>
            </a:r>
          </a:p>
        </p:txBody>
      </p:sp>
    </p:spTree>
    <p:extLst>
      <p:ext uri="{BB962C8B-B14F-4D97-AF65-F5344CB8AC3E}">
        <p14:creationId xmlns:p14="http://schemas.microsoft.com/office/powerpoint/2010/main" val="30090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677263-5130-4B09-AA05-2CC99BFF552E}"/>
              </a:ext>
            </a:extLst>
          </p:cNvPr>
          <p:cNvGraphicFramePr/>
          <p:nvPr/>
        </p:nvGraphicFramePr>
        <p:xfrm>
          <a:off x="1233995" y="870013"/>
          <a:ext cx="9765438" cy="5628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0874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E615-5F1B-42F8-9963-5401BC22DEA8}"/>
              </a:ext>
            </a:extLst>
          </p:cNvPr>
          <p:cNvSpPr>
            <a:spLocks noGrp="1"/>
          </p:cNvSpPr>
          <p:nvPr>
            <p:ph type="title"/>
          </p:nvPr>
        </p:nvSpPr>
        <p:spPr/>
        <p:txBody>
          <a:bodyPr/>
          <a:lstStyle/>
          <a:p>
            <a:r>
              <a:rPr lang="en-GB" dirty="0"/>
              <a:t>The research</a:t>
            </a:r>
          </a:p>
        </p:txBody>
      </p:sp>
      <p:sp>
        <p:nvSpPr>
          <p:cNvPr id="3" name="Content Placeholder 2">
            <a:extLst>
              <a:ext uri="{FF2B5EF4-FFF2-40B4-BE49-F238E27FC236}">
                <a16:creationId xmlns:a16="http://schemas.microsoft.com/office/drawing/2014/main" id="{7BB9E26B-20B7-47C9-A0AF-BD9D32C22F47}"/>
              </a:ext>
            </a:extLst>
          </p:cNvPr>
          <p:cNvSpPr>
            <a:spLocks noGrp="1"/>
          </p:cNvSpPr>
          <p:nvPr>
            <p:ph idx="1"/>
          </p:nvPr>
        </p:nvSpPr>
        <p:spPr>
          <a:xfrm>
            <a:off x="531627" y="1743739"/>
            <a:ext cx="11142921" cy="4827181"/>
          </a:xfrm>
        </p:spPr>
        <p:txBody>
          <a:bodyPr>
            <a:normAutofit fontScale="92500"/>
          </a:bodyPr>
          <a:lstStyle/>
          <a:p>
            <a:r>
              <a:rPr lang="en-GB" sz="2400" b="1" dirty="0"/>
              <a:t>Davies, C. and Robison, M. (2016), ‘Bridging the gap: An exploration of the use and impact of positive action in the United Kingdom’, </a:t>
            </a:r>
            <a:r>
              <a:rPr lang="en-GB" sz="2400" b="1" i="1" dirty="0"/>
              <a:t>International Journal of Discrimination and the Law</a:t>
            </a:r>
            <a:r>
              <a:rPr lang="en-GB" sz="2400" b="1" dirty="0"/>
              <a:t>, vol. 16, no. 2-3, pp. 83–101.</a:t>
            </a:r>
          </a:p>
          <a:p>
            <a:r>
              <a:rPr lang="en-GB" sz="2400" b="1" dirty="0"/>
              <a:t>Davies, C., Healey, R. and Cliffe, A. (2016), ‘Gendered experiences of academic staff in relation to research activity and the REF 2014’. Available at: </a:t>
            </a:r>
            <a:r>
              <a:rPr lang="en-GB" sz="2400" b="1" u="sng" dirty="0">
                <a:hlinkClick r:id="rId2">
                  <a:extLst>
                    <a:ext uri="{A12FA001-AC4F-418D-AE19-62706E023703}">
                      <ahyp:hlinkClr xmlns:ahyp="http://schemas.microsoft.com/office/drawing/2018/hyperlinkcolor" val="tx"/>
                    </a:ext>
                  </a:extLst>
                </a:hlinkClick>
              </a:rPr>
              <a:t>https://www.chester.ac.uk/sites/files/chester/Final_Gender_Report_2016_1.pdf</a:t>
            </a:r>
            <a:endParaRPr lang="en-GB" sz="2400" b="1" u="sng" dirty="0"/>
          </a:p>
          <a:p>
            <a:r>
              <a:rPr lang="en-GB" sz="2400" b="1" dirty="0"/>
              <a:t>Davies, C. (2018). Equality at work? Positive action in gender segregated apprenticeships. Young Women’s Trust. London, United Kingdom.</a:t>
            </a:r>
          </a:p>
          <a:p>
            <a:r>
              <a:rPr lang="en-GB" sz="2400" b="1" dirty="0"/>
              <a:t>Davies, C. (2019). positive action and apprenticeships: exploring the use of positive action in apprenticeships in England, Scotland and Wales. Equality and Human Rights Commission, London, United Kingdom.</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948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A411-2945-4B51-9CBD-F1F065B0996D}"/>
              </a:ext>
            </a:extLst>
          </p:cNvPr>
          <p:cNvSpPr>
            <a:spLocks noGrp="1"/>
          </p:cNvSpPr>
          <p:nvPr>
            <p:ph type="title"/>
          </p:nvPr>
        </p:nvSpPr>
        <p:spPr/>
        <p:txBody>
          <a:bodyPr/>
          <a:lstStyle/>
          <a:p>
            <a:r>
              <a:rPr lang="en-GB" dirty="0"/>
              <a:t>The tools we have available</a:t>
            </a:r>
          </a:p>
        </p:txBody>
      </p:sp>
      <p:sp>
        <p:nvSpPr>
          <p:cNvPr id="3" name="Content Placeholder 2">
            <a:extLst>
              <a:ext uri="{FF2B5EF4-FFF2-40B4-BE49-F238E27FC236}">
                <a16:creationId xmlns:a16="http://schemas.microsoft.com/office/drawing/2014/main" id="{321FDC40-6610-45C6-A109-DCC669E77070}"/>
              </a:ext>
            </a:extLst>
          </p:cNvPr>
          <p:cNvSpPr>
            <a:spLocks noGrp="1"/>
          </p:cNvSpPr>
          <p:nvPr>
            <p:ph idx="1"/>
          </p:nvPr>
        </p:nvSpPr>
        <p:spPr>
          <a:xfrm>
            <a:off x="1103312" y="2006354"/>
            <a:ext cx="9700812" cy="4242046"/>
          </a:xfrm>
        </p:spPr>
        <p:txBody>
          <a:bodyPr>
            <a:normAutofit/>
          </a:bodyPr>
          <a:lstStyle/>
          <a:p>
            <a:pPr marL="0" indent="0">
              <a:buNone/>
            </a:pPr>
            <a:r>
              <a:rPr lang="en-GB" dirty="0"/>
              <a:t>NEED TO ADDRESS INEQUALTIES AND PROMOTE INCLUSIVE APPROACHES IN:</a:t>
            </a:r>
          </a:p>
          <a:p>
            <a:r>
              <a:rPr lang="en-GB" dirty="0"/>
              <a:t>Recruitment and representation of minority ethnic staff</a:t>
            </a:r>
          </a:p>
          <a:p>
            <a:r>
              <a:rPr lang="en-GB" dirty="0"/>
              <a:t>Progression of minority ethnic staff</a:t>
            </a:r>
          </a:p>
          <a:p>
            <a:r>
              <a:rPr lang="en-GB" dirty="0"/>
              <a:t>Experience of minority ethnic staff</a:t>
            </a:r>
          </a:p>
          <a:p>
            <a:pPr marL="0" indent="0">
              <a:buNone/>
            </a:pPr>
            <a:endParaRPr lang="en-GB" dirty="0"/>
          </a:p>
          <a:p>
            <a:pPr marL="0" indent="0">
              <a:buNone/>
            </a:pPr>
            <a:r>
              <a:rPr lang="en-GB" dirty="0"/>
              <a:t>TOOLS AVAILABLE:</a:t>
            </a:r>
          </a:p>
          <a:p>
            <a:r>
              <a:rPr lang="en-GB" dirty="0"/>
              <a:t>Anti discrimination approaches</a:t>
            </a:r>
          </a:p>
          <a:p>
            <a:r>
              <a:rPr lang="en-GB" dirty="0"/>
              <a:t>Ensuring inclusivity by avoiding indirect discrimination</a:t>
            </a:r>
          </a:p>
          <a:p>
            <a:r>
              <a:rPr lang="en-GB" dirty="0">
                <a:solidFill>
                  <a:srgbClr val="FF0000"/>
                </a:solidFill>
              </a:rPr>
              <a:t>Positive Action</a:t>
            </a:r>
          </a:p>
          <a:p>
            <a:endParaRPr lang="en-GB" dirty="0"/>
          </a:p>
          <a:p>
            <a:endParaRPr lang="en-GB" dirty="0"/>
          </a:p>
        </p:txBody>
      </p:sp>
    </p:spTree>
    <p:extLst>
      <p:ext uri="{BB962C8B-B14F-4D97-AF65-F5344CB8AC3E}">
        <p14:creationId xmlns:p14="http://schemas.microsoft.com/office/powerpoint/2010/main" val="205720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48C9-F238-C746-81F1-D7CAB005326B}"/>
              </a:ext>
            </a:extLst>
          </p:cNvPr>
          <p:cNvSpPr>
            <a:spLocks noGrp="1"/>
          </p:cNvSpPr>
          <p:nvPr>
            <p:ph type="title"/>
          </p:nvPr>
        </p:nvSpPr>
        <p:spPr>
          <a:xfrm>
            <a:off x="1119445" y="2355706"/>
            <a:ext cx="8825657" cy="1915647"/>
          </a:xfrm>
        </p:spPr>
        <p:txBody>
          <a:bodyPr/>
          <a:lstStyle/>
          <a:p>
            <a:r>
              <a:rPr lang="en-US" sz="7200" dirty="0"/>
              <a:t>What is positive action?</a:t>
            </a:r>
          </a:p>
        </p:txBody>
      </p:sp>
    </p:spTree>
    <p:extLst>
      <p:ext uri="{BB962C8B-B14F-4D97-AF65-F5344CB8AC3E}">
        <p14:creationId xmlns:p14="http://schemas.microsoft.com/office/powerpoint/2010/main" val="81781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72A6CB58-7B18-4740-85C3-7EC636C69745}"/>
              </a:ext>
            </a:extLst>
          </p:cNvPr>
          <p:cNvSpPr/>
          <p:nvPr/>
        </p:nvSpPr>
        <p:spPr>
          <a:xfrm>
            <a:off x="2112885" y="772358"/>
            <a:ext cx="7741327" cy="4447713"/>
          </a:xfrm>
          <a:prstGeom prst="cloudCallout">
            <a:avLst>
              <a:gd name="adj1" fmla="val -52370"/>
              <a:gd name="adj2" fmla="val 59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charset="0"/>
              <a:ea typeface="+mn-ea"/>
              <a:cs typeface="+mn-cs"/>
            </a:endParaRP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rPr>
              <a:t>Some form of preferential treatment allocated to members of under-represented / disadvantaged /under-privileged group(s) stemming from discrimination (past or present)  </a:t>
            </a:r>
          </a:p>
        </p:txBody>
      </p:sp>
    </p:spTree>
    <p:extLst>
      <p:ext uri="{BB962C8B-B14F-4D97-AF65-F5344CB8AC3E}">
        <p14:creationId xmlns:p14="http://schemas.microsoft.com/office/powerpoint/2010/main" val="321925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BD647-75FE-441B-9A17-79E0C4ABF2DB}"/>
              </a:ext>
            </a:extLst>
          </p:cNvPr>
          <p:cNvSpPr/>
          <p:nvPr/>
        </p:nvSpPr>
        <p:spPr>
          <a:xfrm>
            <a:off x="755040" y="347471"/>
            <a:ext cx="9403536"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entury Gothic"/>
                <a:ea typeface="+mn-ea"/>
                <a:cs typeface="+mn-cs"/>
              </a:rPr>
              <a:t>The Positive Action typography</a:t>
            </a:r>
          </a:p>
        </p:txBody>
      </p:sp>
      <p:sp>
        <p:nvSpPr>
          <p:cNvPr id="5" name="Rectangle 4">
            <a:extLst>
              <a:ext uri="{FF2B5EF4-FFF2-40B4-BE49-F238E27FC236}">
                <a16:creationId xmlns:a16="http://schemas.microsoft.com/office/drawing/2014/main" id="{4424E08D-ABCF-4B0E-AB36-5119BC80798B}"/>
              </a:ext>
            </a:extLst>
          </p:cNvPr>
          <p:cNvSpPr/>
          <p:nvPr/>
        </p:nvSpPr>
        <p:spPr>
          <a:xfrm>
            <a:off x="649686" y="1931802"/>
            <a:ext cx="1574502" cy="1495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Outreach</a:t>
            </a:r>
            <a:r>
              <a:rPr kumimoji="0" lang="en-GB" sz="1800" b="0" i="0" u="none" strike="noStrike" kern="1200" cap="none" spc="0" normalizeH="0" baseline="0" noProof="0" dirty="0">
                <a:ln>
                  <a:noFill/>
                </a:ln>
                <a:solidFill>
                  <a:prstClr val="white"/>
                </a:solidFill>
                <a:effectLst/>
                <a:uLnTx/>
                <a:uFillTx/>
                <a:latin typeface="Bookman Old Style"/>
                <a:ea typeface="+mn-ea"/>
                <a:cs typeface="+mn-cs"/>
              </a:rPr>
              <a:t> </a:t>
            </a:r>
          </a:p>
        </p:txBody>
      </p:sp>
      <p:sp>
        <p:nvSpPr>
          <p:cNvPr id="6" name="Rectangle 5">
            <a:extLst>
              <a:ext uri="{FF2B5EF4-FFF2-40B4-BE49-F238E27FC236}">
                <a16:creationId xmlns:a16="http://schemas.microsoft.com/office/drawing/2014/main" id="{3CDBDBC1-596B-407A-806A-A585B23754E7}"/>
              </a:ext>
            </a:extLst>
          </p:cNvPr>
          <p:cNvSpPr/>
          <p:nvPr/>
        </p:nvSpPr>
        <p:spPr>
          <a:xfrm>
            <a:off x="2439059" y="1931803"/>
            <a:ext cx="1579823" cy="1495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Encouragement</a:t>
            </a:r>
          </a:p>
        </p:txBody>
      </p:sp>
      <p:sp>
        <p:nvSpPr>
          <p:cNvPr id="7" name="Rectangle 6">
            <a:extLst>
              <a:ext uri="{FF2B5EF4-FFF2-40B4-BE49-F238E27FC236}">
                <a16:creationId xmlns:a16="http://schemas.microsoft.com/office/drawing/2014/main" id="{19A2F2FB-12D6-4F04-AEBF-45C6218402FB}"/>
              </a:ext>
            </a:extLst>
          </p:cNvPr>
          <p:cNvSpPr/>
          <p:nvPr/>
        </p:nvSpPr>
        <p:spPr>
          <a:xfrm>
            <a:off x="4288905" y="1935131"/>
            <a:ext cx="1621462" cy="149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Training and additional support</a:t>
            </a:r>
          </a:p>
        </p:txBody>
      </p:sp>
      <p:sp>
        <p:nvSpPr>
          <p:cNvPr id="8" name="Rectangle 7">
            <a:extLst>
              <a:ext uri="{FF2B5EF4-FFF2-40B4-BE49-F238E27FC236}">
                <a16:creationId xmlns:a16="http://schemas.microsoft.com/office/drawing/2014/main" id="{F8BE0C2C-03CE-4391-BAAE-CCBF6D66CE46}"/>
              </a:ext>
            </a:extLst>
          </p:cNvPr>
          <p:cNvSpPr/>
          <p:nvPr/>
        </p:nvSpPr>
        <p:spPr>
          <a:xfrm>
            <a:off x="6208083" y="1931806"/>
            <a:ext cx="1574502" cy="149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Additional funding</a:t>
            </a:r>
          </a:p>
        </p:txBody>
      </p:sp>
      <p:sp>
        <p:nvSpPr>
          <p:cNvPr id="9" name="Rectangle 8">
            <a:extLst>
              <a:ext uri="{FF2B5EF4-FFF2-40B4-BE49-F238E27FC236}">
                <a16:creationId xmlns:a16="http://schemas.microsoft.com/office/drawing/2014/main" id="{F6012B3F-993E-45FA-86F0-B55CE6100C7E}"/>
              </a:ext>
            </a:extLst>
          </p:cNvPr>
          <p:cNvSpPr/>
          <p:nvPr/>
        </p:nvSpPr>
        <p:spPr>
          <a:xfrm>
            <a:off x="8080301" y="1933466"/>
            <a:ext cx="1621462" cy="1493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Tie-break preference</a:t>
            </a:r>
          </a:p>
        </p:txBody>
      </p:sp>
      <p:sp>
        <p:nvSpPr>
          <p:cNvPr id="10" name="Rectangle 9">
            <a:extLst>
              <a:ext uri="{FF2B5EF4-FFF2-40B4-BE49-F238E27FC236}">
                <a16:creationId xmlns:a16="http://schemas.microsoft.com/office/drawing/2014/main" id="{2FEE9D92-3B92-491D-ACBA-EC28860A13ED}"/>
              </a:ext>
            </a:extLst>
          </p:cNvPr>
          <p:cNvSpPr/>
          <p:nvPr/>
        </p:nvSpPr>
        <p:spPr>
          <a:xfrm>
            <a:off x="9971786" y="1931802"/>
            <a:ext cx="1621462" cy="1493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Absolute preference</a:t>
            </a:r>
          </a:p>
        </p:txBody>
      </p:sp>
      <p:sp>
        <p:nvSpPr>
          <p:cNvPr id="11" name="Arrow: Right 10">
            <a:extLst>
              <a:ext uri="{FF2B5EF4-FFF2-40B4-BE49-F238E27FC236}">
                <a16:creationId xmlns:a16="http://schemas.microsoft.com/office/drawing/2014/main" id="{C489C53D-7AD2-4236-9C71-56FC57EC97F7}"/>
              </a:ext>
            </a:extLst>
          </p:cNvPr>
          <p:cNvSpPr/>
          <p:nvPr/>
        </p:nvSpPr>
        <p:spPr>
          <a:xfrm>
            <a:off x="3757827" y="4187324"/>
            <a:ext cx="5507666" cy="10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12" name="TextBox 11">
            <a:extLst>
              <a:ext uri="{FF2B5EF4-FFF2-40B4-BE49-F238E27FC236}">
                <a16:creationId xmlns:a16="http://schemas.microsoft.com/office/drawing/2014/main" id="{613AEF26-7163-4DBF-9C2A-B6B4BAD6AC67}"/>
              </a:ext>
            </a:extLst>
          </p:cNvPr>
          <p:cNvSpPr txBox="1"/>
          <p:nvPr/>
        </p:nvSpPr>
        <p:spPr>
          <a:xfrm flipH="1">
            <a:off x="558420" y="4187324"/>
            <a:ext cx="292905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Bookman Old Style"/>
                <a:ea typeface="+mn-ea"/>
                <a:cs typeface="+mn-cs"/>
              </a:rPr>
              <a:t>POSITIVE ACTION/EQUALITY OF OPPORTUNITY</a:t>
            </a:r>
          </a:p>
        </p:txBody>
      </p:sp>
      <p:sp>
        <p:nvSpPr>
          <p:cNvPr id="13" name="TextBox 12">
            <a:extLst>
              <a:ext uri="{FF2B5EF4-FFF2-40B4-BE49-F238E27FC236}">
                <a16:creationId xmlns:a16="http://schemas.microsoft.com/office/drawing/2014/main" id="{52B1E954-3BD9-4A64-A2B1-A33D01761C68}"/>
              </a:ext>
            </a:extLst>
          </p:cNvPr>
          <p:cNvSpPr txBox="1"/>
          <p:nvPr/>
        </p:nvSpPr>
        <p:spPr>
          <a:xfrm flipH="1">
            <a:off x="9535843" y="4144771"/>
            <a:ext cx="265615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Bookman Old Style"/>
                <a:ea typeface="+mn-ea"/>
                <a:cs typeface="+mn-cs"/>
              </a:rPr>
              <a:t>POSITIVE DISCRIMINATION/EQUALITY OF OUTCOME</a:t>
            </a:r>
          </a:p>
        </p:txBody>
      </p:sp>
      <p:sp>
        <p:nvSpPr>
          <p:cNvPr id="14" name="TextBox 13">
            <a:extLst>
              <a:ext uri="{FF2B5EF4-FFF2-40B4-BE49-F238E27FC236}">
                <a16:creationId xmlns:a16="http://schemas.microsoft.com/office/drawing/2014/main" id="{5A5AD8C6-197B-414A-B6D8-3615ADC277D3}"/>
              </a:ext>
            </a:extLst>
          </p:cNvPr>
          <p:cNvSpPr txBox="1"/>
          <p:nvPr/>
        </p:nvSpPr>
        <p:spPr>
          <a:xfrm>
            <a:off x="935665" y="6224873"/>
            <a:ext cx="860017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Bookman Old Style"/>
                <a:ea typeface="+mn-ea"/>
                <a:cs typeface="+mn-cs"/>
              </a:rPr>
              <a:t>See inter alia: McCrudden, 1986; </a:t>
            </a:r>
            <a:r>
              <a:rPr kumimoji="0" lang="en-GB" sz="2000" b="1" i="0" u="none" strike="noStrike" kern="1200" cap="none" spc="0" normalizeH="0" baseline="0" noProof="0" dirty="0" err="1">
                <a:ln>
                  <a:noFill/>
                </a:ln>
                <a:solidFill>
                  <a:prstClr val="white"/>
                </a:solidFill>
                <a:effectLst/>
                <a:uLnTx/>
                <a:uFillTx/>
                <a:latin typeface="Bookman Old Style"/>
                <a:ea typeface="+mn-ea"/>
                <a:cs typeface="+mn-cs"/>
              </a:rPr>
              <a:t>Selanec</a:t>
            </a:r>
            <a:r>
              <a:rPr kumimoji="0" lang="en-GB" sz="2000" b="1" i="0" u="none" strike="noStrike" kern="1200" cap="none" spc="0" normalizeH="0" baseline="0" noProof="0" dirty="0">
                <a:ln>
                  <a:noFill/>
                </a:ln>
                <a:solidFill>
                  <a:prstClr val="white"/>
                </a:solidFill>
                <a:effectLst/>
                <a:uLnTx/>
                <a:uFillTx/>
                <a:latin typeface="Bookman Old Style"/>
                <a:ea typeface="+mn-ea"/>
                <a:cs typeface="+mn-cs"/>
              </a:rPr>
              <a:t> &amp; </a:t>
            </a:r>
            <a:r>
              <a:rPr kumimoji="0" lang="en-GB" sz="2000" b="1" i="0" u="none" strike="noStrike" kern="1200" cap="none" spc="0" normalizeH="0" baseline="0" noProof="0" dirty="0" err="1">
                <a:ln>
                  <a:noFill/>
                </a:ln>
                <a:solidFill>
                  <a:prstClr val="white"/>
                </a:solidFill>
                <a:effectLst/>
                <a:uLnTx/>
                <a:uFillTx/>
                <a:latin typeface="Bookman Old Style"/>
                <a:ea typeface="+mn-ea"/>
                <a:cs typeface="+mn-cs"/>
              </a:rPr>
              <a:t>Senden</a:t>
            </a:r>
            <a:r>
              <a:rPr kumimoji="0" lang="en-GB" sz="2000" b="1" i="0" u="none" strike="noStrike" kern="1200" cap="none" spc="0" normalizeH="0" baseline="0" noProof="0" dirty="0">
                <a:ln>
                  <a:noFill/>
                </a:ln>
                <a:solidFill>
                  <a:prstClr val="white"/>
                </a:solidFill>
                <a:effectLst/>
                <a:uLnTx/>
                <a:uFillTx/>
                <a:latin typeface="Bookman Old Style"/>
                <a:ea typeface="+mn-ea"/>
                <a:cs typeface="+mn-cs"/>
              </a:rPr>
              <a:t>, 2013</a:t>
            </a:r>
            <a:r>
              <a:rPr kumimoji="0" lang="en-GB" sz="1800" b="1" i="0" u="none" strike="noStrike" kern="1200" cap="none" spc="0" normalizeH="0" baseline="0" noProof="0" dirty="0">
                <a:ln>
                  <a:noFill/>
                </a:ln>
                <a:solidFill>
                  <a:prstClr val="black">
                    <a:lumMod val="75000"/>
                    <a:lumOff val="25000"/>
                  </a:prstClr>
                </a:solidFill>
                <a:effectLst/>
                <a:uLnTx/>
                <a:uFillTx/>
                <a:latin typeface="Bookman Old Style"/>
                <a:ea typeface="+mn-ea"/>
                <a:cs typeface="+mn-cs"/>
              </a:rPr>
              <a:t> </a:t>
            </a:r>
            <a:endParaRPr kumimoji="0" lang="en-GB" sz="1800" b="0" i="0" u="none" strike="noStrike" kern="1200" cap="none" spc="0" normalizeH="0" baseline="0" noProof="0" dirty="0">
              <a:ln>
                <a:noFill/>
              </a:ln>
              <a:solidFill>
                <a:prstClr val="white"/>
              </a:solidFill>
              <a:effectLst/>
              <a:uLnTx/>
              <a:uFillTx/>
              <a:latin typeface="Bookman Old Style"/>
              <a:ea typeface="+mn-ea"/>
              <a:cs typeface="+mn-cs"/>
            </a:endParaRPr>
          </a:p>
        </p:txBody>
      </p:sp>
    </p:spTree>
    <p:extLst>
      <p:ext uri="{BB962C8B-B14F-4D97-AF65-F5344CB8AC3E}">
        <p14:creationId xmlns:p14="http://schemas.microsoft.com/office/powerpoint/2010/main" val="15693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1D-8E42-D84B-9EC6-BFDF6208125D}"/>
              </a:ext>
            </a:extLst>
          </p:cNvPr>
          <p:cNvSpPr>
            <a:spLocks noGrp="1"/>
          </p:cNvSpPr>
          <p:nvPr>
            <p:ph type="title"/>
          </p:nvPr>
        </p:nvSpPr>
        <p:spPr>
          <a:xfrm>
            <a:off x="1137201" y="2568770"/>
            <a:ext cx="8825657" cy="1915647"/>
          </a:xfrm>
        </p:spPr>
        <p:txBody>
          <a:bodyPr/>
          <a:lstStyle/>
          <a:p>
            <a:r>
              <a:rPr lang="en-US" sz="7200" dirty="0"/>
              <a:t>What does the law permit?</a:t>
            </a:r>
          </a:p>
        </p:txBody>
      </p:sp>
    </p:spTree>
    <p:extLst>
      <p:ext uri="{BB962C8B-B14F-4D97-AF65-F5344CB8AC3E}">
        <p14:creationId xmlns:p14="http://schemas.microsoft.com/office/powerpoint/2010/main" val="168889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3D7F-1153-4FDA-9EDD-7C2057A66686}"/>
              </a:ext>
            </a:extLst>
          </p:cNvPr>
          <p:cNvSpPr>
            <a:spLocks noGrp="1"/>
          </p:cNvSpPr>
          <p:nvPr>
            <p:ph type="title"/>
          </p:nvPr>
        </p:nvSpPr>
        <p:spPr/>
        <p:txBody>
          <a:bodyPr/>
          <a:lstStyle/>
          <a:p>
            <a:r>
              <a:rPr lang="en-GB" dirty="0"/>
              <a:t>What the law permits</a:t>
            </a:r>
          </a:p>
        </p:txBody>
      </p:sp>
      <p:sp>
        <p:nvSpPr>
          <p:cNvPr id="3" name="Content Placeholder 2">
            <a:extLst>
              <a:ext uri="{FF2B5EF4-FFF2-40B4-BE49-F238E27FC236}">
                <a16:creationId xmlns:a16="http://schemas.microsoft.com/office/drawing/2014/main" id="{09742881-7262-44D1-8E50-D1B1A5E4DADA}"/>
              </a:ext>
            </a:extLst>
          </p:cNvPr>
          <p:cNvSpPr>
            <a:spLocks noGrp="1"/>
          </p:cNvSpPr>
          <p:nvPr>
            <p:ph idx="1"/>
          </p:nvPr>
        </p:nvSpPr>
        <p:spPr/>
        <p:txBody>
          <a:bodyPr>
            <a:normAutofit lnSpcReduction="10000"/>
          </a:bodyPr>
          <a:lstStyle/>
          <a:p>
            <a:r>
              <a:rPr lang="en-US" sz="3200" dirty="0"/>
              <a:t>Permissive not mandatory and subject to EU framework (but note Retained EU Law Bill)</a:t>
            </a:r>
          </a:p>
          <a:p>
            <a:r>
              <a:rPr lang="en-US" sz="3200" dirty="0"/>
              <a:t>Section 158 Equality Act 2010 (positive action in employment and beyond)</a:t>
            </a:r>
          </a:p>
          <a:p>
            <a:r>
              <a:rPr lang="en-US" sz="3200" dirty="0"/>
              <a:t>Section 159 Equality Act 2010 ‘The Tie-Break’(positive action in recruitment and promotion)</a:t>
            </a:r>
          </a:p>
          <a:p>
            <a:endParaRPr lang="en-GB" dirty="0"/>
          </a:p>
        </p:txBody>
      </p:sp>
    </p:spTree>
    <p:extLst>
      <p:ext uri="{BB962C8B-B14F-4D97-AF65-F5344CB8AC3E}">
        <p14:creationId xmlns:p14="http://schemas.microsoft.com/office/powerpoint/2010/main" val="3351722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38cd265-014a-420a-a52e-e10a4fd16fa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1767</Words>
  <Application>Microsoft Office PowerPoint</Application>
  <PresentationFormat>Widescreen</PresentationFormat>
  <Paragraphs>153</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Bookman Old Style</vt:lpstr>
      <vt:lpstr>Bradley Hand Bold</vt:lpstr>
      <vt:lpstr>Calibri</vt:lpstr>
      <vt:lpstr>Century Gothic</vt:lpstr>
      <vt:lpstr>Courier New</vt:lpstr>
      <vt:lpstr>Segoe Print</vt:lpstr>
      <vt:lpstr>Tahoma</vt:lpstr>
      <vt:lpstr>Wingdings</vt:lpstr>
      <vt:lpstr>Wingdings 3</vt:lpstr>
      <vt:lpstr>Ion</vt:lpstr>
      <vt:lpstr>A tool for change? using positive action to address inequalities in the library and information sector</vt:lpstr>
      <vt:lpstr>EDI Context</vt:lpstr>
      <vt:lpstr>What the data tell us…</vt:lpstr>
      <vt:lpstr>The tools we have available</vt:lpstr>
      <vt:lpstr>What is positive action?</vt:lpstr>
      <vt:lpstr>PowerPoint Presentation</vt:lpstr>
      <vt:lpstr>PowerPoint Presentation</vt:lpstr>
      <vt:lpstr>What does the law permit?</vt:lpstr>
      <vt:lpstr>What the law permits</vt:lpstr>
      <vt:lpstr>EU Framework</vt:lpstr>
      <vt:lpstr>Positive action in employment and beyond – Equality Act 2010 section 158</vt:lpstr>
      <vt:lpstr>Special measures permitted</vt:lpstr>
      <vt:lpstr>‘Reasonably think’</vt:lpstr>
      <vt:lpstr>What is proportionate?</vt:lpstr>
      <vt:lpstr>Recruitment and promotion: the tie break – Equality Act 2010 section 159</vt:lpstr>
      <vt:lpstr>Note…</vt:lpstr>
      <vt:lpstr>The problem with positive action: the evidence…</vt:lpstr>
      <vt:lpstr>PowerPoint Presentation</vt:lpstr>
      <vt:lpstr>Reimagining positive action!</vt:lpstr>
      <vt:lpstr>The Law actually helps – if followed correctly it prevents positive discrimination: Savings clause, sunset clause, proportionality, tie-break…</vt:lpstr>
      <vt:lpstr>PowerPoint Presentation</vt:lpstr>
      <vt:lpstr>An evidence based approach is fundamental – a solution cannot be found without working out the problem (need for robust data collection)</vt:lpstr>
      <vt:lpstr>One size does not fit all – specific measures to address individual problems </vt:lpstr>
      <vt:lpstr>Sector bodies (CILIP/ARA etc) need to promote and guide in use of effective positive action – break down the mythology</vt:lpstr>
      <vt:lpstr>Organisations need to collaborate in the use of effective positive action</vt:lpstr>
      <vt:lpstr>The Public Sector Equality Duty can be used to support the use of positive action</vt:lpstr>
      <vt:lpstr>PowerPoint Presentation</vt:lpstr>
      <vt:lpstr>Positive action alone will not succeed – there is a need for an holistic life cycle approach to the problem using all of the tools available</vt:lpstr>
      <vt:lpstr>PowerPoint Presentation</vt:lpstr>
      <vt:lpstr>A framework for use of positive action in the library and information sector</vt:lpstr>
      <vt:lpstr>PowerPoint Presentation</vt:lpstr>
      <vt:lpstr>PowerPoint Presentation</vt:lpstr>
      <vt:lpstr>The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tool for change? using positive action to address research inequalities</dc:title>
  <dc:creator>Chantal Davies</dc:creator>
  <cp:lastModifiedBy>Lisa McLaren</cp:lastModifiedBy>
  <cp:revision>10</cp:revision>
  <dcterms:created xsi:type="dcterms:W3CDTF">2023-02-21T10:53:57Z</dcterms:created>
  <dcterms:modified xsi:type="dcterms:W3CDTF">2023-12-20T15:59:33Z</dcterms:modified>
</cp:coreProperties>
</file>