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4" r:id="rId5"/>
    <p:sldMasterId id="2147483684" r:id="rId6"/>
  </p:sldMasterIdLst>
  <p:notesMasterIdLst>
    <p:notesMasterId r:id="rId23"/>
  </p:notesMasterIdLst>
  <p:handoutMasterIdLst>
    <p:handoutMasterId r:id="rId24"/>
  </p:handoutMasterIdLst>
  <p:sldIdLst>
    <p:sldId id="257" r:id="rId7"/>
    <p:sldId id="327" r:id="rId8"/>
    <p:sldId id="280" r:id="rId9"/>
    <p:sldId id="320" r:id="rId10"/>
    <p:sldId id="328" r:id="rId11"/>
    <p:sldId id="322" r:id="rId12"/>
    <p:sldId id="317" r:id="rId13"/>
    <p:sldId id="312" r:id="rId14"/>
    <p:sldId id="313" r:id="rId15"/>
    <p:sldId id="315" r:id="rId16"/>
    <p:sldId id="325" r:id="rId17"/>
    <p:sldId id="314" r:id="rId18"/>
    <p:sldId id="300" r:id="rId19"/>
    <p:sldId id="309" r:id="rId20"/>
    <p:sldId id="324" r:id="rId21"/>
    <p:sldId id="2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84"/>
    <a:srgbClr val="495961"/>
    <a:srgbClr val="F9FBFF"/>
    <a:srgbClr val="2E444E"/>
    <a:srgbClr val="063D5F"/>
    <a:srgbClr val="662953"/>
    <a:srgbClr val="4A103D"/>
    <a:srgbClr val="CA287A"/>
    <a:srgbClr val="DE2B32"/>
    <a:srgbClr val="122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F93DD4-4B0A-4D4E-9116-FAC70F3F3192}" v="7" dt="2025-11-21T14:25:45.5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7ECD20-704F-4362-AE6F-B3B5A2797286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BBFCBB80-0DD3-4EAB-9A2C-7F576F4C092B}">
      <dgm:prSet phldrT="[Text]" phldr="0"/>
      <dgm:spPr/>
      <dgm:t>
        <a:bodyPr/>
        <a:lstStyle/>
        <a:p>
          <a:r>
            <a:rPr lang="en-GB"/>
            <a:t>189,300+ items sent to storage</a:t>
          </a:r>
        </a:p>
      </dgm:t>
    </dgm:pt>
    <dgm:pt modelId="{EEA63FA3-8243-46F9-9038-7BE7D0801C61}" type="parTrans" cxnId="{03E55D32-411D-4A58-BD34-1C878E69D7EC}">
      <dgm:prSet/>
      <dgm:spPr/>
      <dgm:t>
        <a:bodyPr/>
        <a:lstStyle/>
        <a:p>
          <a:endParaRPr lang="en-GB"/>
        </a:p>
      </dgm:t>
    </dgm:pt>
    <dgm:pt modelId="{06EB79A8-3C4A-456C-89E3-FF6F464B8897}" type="sibTrans" cxnId="{03E55D32-411D-4A58-BD34-1C878E69D7EC}">
      <dgm:prSet/>
      <dgm:spPr/>
      <dgm:t>
        <a:bodyPr/>
        <a:lstStyle/>
        <a:p>
          <a:endParaRPr lang="en-GB"/>
        </a:p>
      </dgm:t>
    </dgm:pt>
    <dgm:pt modelId="{D47357A1-7E7A-42E8-89D4-F100934727A0}">
      <dgm:prSet phldrT="[Text]" phldr="0"/>
      <dgm:spPr/>
      <dgm:t>
        <a:bodyPr/>
        <a:lstStyle/>
        <a:p>
          <a:r>
            <a:rPr lang="en-GB"/>
            <a:t>63,000 items deaccessioned from collection</a:t>
          </a:r>
        </a:p>
      </dgm:t>
    </dgm:pt>
    <dgm:pt modelId="{F889797B-2C87-4FF1-85F9-3C041ACB97BE}" type="parTrans" cxnId="{02D512D7-1960-450B-96E7-DE256B5CCC29}">
      <dgm:prSet/>
      <dgm:spPr/>
      <dgm:t>
        <a:bodyPr/>
        <a:lstStyle/>
        <a:p>
          <a:endParaRPr lang="en-GB"/>
        </a:p>
      </dgm:t>
    </dgm:pt>
    <dgm:pt modelId="{A718A8AE-C77F-4B0B-BE08-A69C54CEAA29}" type="sibTrans" cxnId="{02D512D7-1960-450B-96E7-DE256B5CCC29}">
      <dgm:prSet/>
      <dgm:spPr/>
      <dgm:t>
        <a:bodyPr/>
        <a:lstStyle/>
        <a:p>
          <a:endParaRPr lang="en-GB"/>
        </a:p>
      </dgm:t>
    </dgm:pt>
    <dgm:pt modelId="{D77A41D1-8EBB-4173-962F-C7810E5CB311}">
      <dgm:prSet phldrT="[Text]" phldr="0"/>
      <dgm:spPr/>
      <dgm:t>
        <a:bodyPr/>
        <a:lstStyle/>
        <a:p>
          <a:r>
            <a:rPr lang="en-GB"/>
            <a:t>16,120 records confirmed as missing/non-existent</a:t>
          </a:r>
        </a:p>
      </dgm:t>
    </dgm:pt>
    <dgm:pt modelId="{B2F690E2-43D3-4B79-8053-11133D007D9F}" type="parTrans" cxnId="{238F0E67-C286-4185-B62B-8DEC14CE00EC}">
      <dgm:prSet/>
      <dgm:spPr/>
      <dgm:t>
        <a:bodyPr/>
        <a:lstStyle/>
        <a:p>
          <a:endParaRPr lang="en-GB"/>
        </a:p>
      </dgm:t>
    </dgm:pt>
    <dgm:pt modelId="{86DBB384-8FBE-45E5-886F-26492606F9B5}" type="sibTrans" cxnId="{238F0E67-C286-4185-B62B-8DEC14CE00EC}">
      <dgm:prSet/>
      <dgm:spPr/>
      <dgm:t>
        <a:bodyPr/>
        <a:lstStyle/>
        <a:p>
          <a:endParaRPr lang="en-GB"/>
        </a:p>
      </dgm:t>
    </dgm:pt>
    <dgm:pt modelId="{552DFBEA-082B-4D7F-B575-D9F09EC8A957}">
      <dgm:prSet phldrT="[Text]" phldr="0"/>
      <dgm:spPr/>
      <dgm:t>
        <a:bodyPr/>
        <a:lstStyle/>
        <a:p>
          <a:r>
            <a:rPr lang="en-GB"/>
            <a:t>Improvements made to over 11,000 metadata records</a:t>
          </a:r>
        </a:p>
      </dgm:t>
    </dgm:pt>
    <dgm:pt modelId="{566ACA2F-30CF-415E-AE28-F4A65E33D2DA}" type="parTrans" cxnId="{CB4C4711-356C-4114-86D0-B5FCDBB00BF1}">
      <dgm:prSet/>
      <dgm:spPr/>
      <dgm:t>
        <a:bodyPr/>
        <a:lstStyle/>
        <a:p>
          <a:endParaRPr lang="en-GB"/>
        </a:p>
      </dgm:t>
    </dgm:pt>
    <dgm:pt modelId="{03FBBC96-8757-479E-B645-DB61F1FA3F66}" type="sibTrans" cxnId="{CB4C4711-356C-4114-86D0-B5FCDBB00BF1}">
      <dgm:prSet/>
      <dgm:spPr/>
      <dgm:t>
        <a:bodyPr/>
        <a:lstStyle/>
        <a:p>
          <a:endParaRPr lang="en-GB"/>
        </a:p>
      </dgm:t>
    </dgm:pt>
    <dgm:pt modelId="{B1A8C5FA-4D2A-4551-BCE5-D26877F7B19A}">
      <dgm:prSet phldrT="[Text]" phldr="0"/>
      <dgm:spPr/>
      <dgm:t>
        <a:bodyPr/>
        <a:lstStyle/>
        <a:p>
          <a:r>
            <a:rPr lang="en-GB"/>
            <a:t>Over 91,000 items reclassified</a:t>
          </a:r>
        </a:p>
      </dgm:t>
    </dgm:pt>
    <dgm:pt modelId="{7874B6F4-3FC3-49F1-8C5C-1A4FDCBAF056}" type="parTrans" cxnId="{2CD812E1-05CA-4F68-BADE-1CDE67CCBE8C}">
      <dgm:prSet/>
      <dgm:spPr/>
      <dgm:t>
        <a:bodyPr/>
        <a:lstStyle/>
        <a:p>
          <a:endParaRPr lang="en-GB"/>
        </a:p>
      </dgm:t>
    </dgm:pt>
    <dgm:pt modelId="{68E4BFE5-47D0-4C5C-B8D4-A3BCA19A84E7}" type="sibTrans" cxnId="{2CD812E1-05CA-4F68-BADE-1CDE67CCBE8C}">
      <dgm:prSet/>
      <dgm:spPr/>
      <dgm:t>
        <a:bodyPr/>
        <a:lstStyle/>
        <a:p>
          <a:endParaRPr lang="en-GB"/>
        </a:p>
      </dgm:t>
    </dgm:pt>
    <dgm:pt modelId="{82CB2633-8AA1-4468-92EE-B8D1FB9DEAAE}">
      <dgm:prSet phldrT="[Text]" phldr="0"/>
      <dgm:spPr/>
      <dgm:t>
        <a:bodyPr/>
        <a:lstStyle/>
        <a:p>
          <a:r>
            <a:rPr lang="en-GB"/>
            <a:t>87,300 items repaired or cleaned</a:t>
          </a:r>
        </a:p>
      </dgm:t>
    </dgm:pt>
    <dgm:pt modelId="{687C47FD-216A-45E3-9A9B-553161B1C85B}" type="parTrans" cxnId="{2736A503-2768-4D21-9827-1BA8EB805234}">
      <dgm:prSet/>
      <dgm:spPr/>
      <dgm:t>
        <a:bodyPr/>
        <a:lstStyle/>
        <a:p>
          <a:endParaRPr lang="en-GB"/>
        </a:p>
      </dgm:t>
    </dgm:pt>
    <dgm:pt modelId="{40CC408E-2494-4F24-8BF8-82DB8E16C3DD}" type="sibTrans" cxnId="{2736A503-2768-4D21-9827-1BA8EB805234}">
      <dgm:prSet/>
      <dgm:spPr/>
      <dgm:t>
        <a:bodyPr/>
        <a:lstStyle/>
        <a:p>
          <a:endParaRPr lang="en-GB"/>
        </a:p>
      </dgm:t>
    </dgm:pt>
    <dgm:pt modelId="{916134B0-1E7A-443F-8C7C-1653DC072C84}">
      <dgm:prSet phldrT="[Text]" phldr="0"/>
      <dgm:spPr/>
      <dgm:t>
        <a:bodyPr/>
        <a:lstStyle/>
        <a:p>
          <a:r>
            <a:rPr lang="en-GB"/>
            <a:t>Academic consultation on all 532,000+ items in scope</a:t>
          </a:r>
        </a:p>
      </dgm:t>
    </dgm:pt>
    <dgm:pt modelId="{B0C53C61-B297-498B-A986-2DC791350393}" type="parTrans" cxnId="{363207BF-C0A0-4959-830B-297EC8D2E124}">
      <dgm:prSet/>
      <dgm:spPr/>
      <dgm:t>
        <a:bodyPr/>
        <a:lstStyle/>
        <a:p>
          <a:endParaRPr lang="en-GB"/>
        </a:p>
      </dgm:t>
    </dgm:pt>
    <dgm:pt modelId="{2300B677-5BF0-44B4-A227-1DB23C531510}" type="sibTrans" cxnId="{363207BF-C0A0-4959-830B-297EC8D2E124}">
      <dgm:prSet/>
      <dgm:spPr/>
      <dgm:t>
        <a:bodyPr/>
        <a:lstStyle/>
        <a:p>
          <a:endParaRPr lang="en-GB"/>
        </a:p>
      </dgm:t>
    </dgm:pt>
    <dgm:pt modelId="{2BA18CA0-0DB9-4C2A-8538-C25F9BC35A32}">
      <dgm:prSet phldrT="[Text]" phldr="0"/>
      <dgm:spPr/>
      <dgm:t>
        <a:bodyPr/>
        <a:lstStyle/>
        <a:p>
          <a:r>
            <a:rPr lang="en-GB"/>
            <a:t>Over 10,000 lines of feedback received</a:t>
          </a:r>
        </a:p>
      </dgm:t>
    </dgm:pt>
    <dgm:pt modelId="{A4D581C7-CAA1-40AD-9EBA-9138246C006D}" type="parTrans" cxnId="{DAA0965C-51A5-4428-AB24-3FFBEFD7EC74}">
      <dgm:prSet/>
      <dgm:spPr/>
      <dgm:t>
        <a:bodyPr/>
        <a:lstStyle/>
        <a:p>
          <a:endParaRPr lang="en-GB"/>
        </a:p>
      </dgm:t>
    </dgm:pt>
    <dgm:pt modelId="{1E1186C1-3D03-4440-AFFF-4E0A794FFFA9}" type="sibTrans" cxnId="{DAA0965C-51A5-4428-AB24-3FFBEFD7EC74}">
      <dgm:prSet/>
      <dgm:spPr/>
      <dgm:t>
        <a:bodyPr/>
        <a:lstStyle/>
        <a:p>
          <a:endParaRPr lang="en-GB"/>
        </a:p>
      </dgm:t>
    </dgm:pt>
    <dgm:pt modelId="{654FA696-4646-4CD3-9750-5A4FD3B9A490}" type="pres">
      <dgm:prSet presAssocID="{627ECD20-704F-4362-AE6F-B3B5A2797286}" presName="diagram" presStyleCnt="0">
        <dgm:presLayoutVars>
          <dgm:dir/>
          <dgm:resizeHandles val="exact"/>
        </dgm:presLayoutVars>
      </dgm:prSet>
      <dgm:spPr/>
    </dgm:pt>
    <dgm:pt modelId="{414D8195-869A-46E3-97A9-0F2D7FA5145A}" type="pres">
      <dgm:prSet presAssocID="{BBFCBB80-0DD3-4EAB-9A2C-7F576F4C092B}" presName="node" presStyleLbl="node1" presStyleIdx="0" presStyleCnt="8">
        <dgm:presLayoutVars>
          <dgm:bulletEnabled val="1"/>
        </dgm:presLayoutVars>
      </dgm:prSet>
      <dgm:spPr/>
    </dgm:pt>
    <dgm:pt modelId="{5D9322B6-788A-4BF5-9A4B-E1C8A9189FD0}" type="pres">
      <dgm:prSet presAssocID="{06EB79A8-3C4A-456C-89E3-FF6F464B8897}" presName="sibTrans" presStyleCnt="0"/>
      <dgm:spPr/>
    </dgm:pt>
    <dgm:pt modelId="{3989CF50-86CB-4290-8CDD-A79B8EE27741}" type="pres">
      <dgm:prSet presAssocID="{D47357A1-7E7A-42E8-89D4-F100934727A0}" presName="node" presStyleLbl="node1" presStyleIdx="1" presStyleCnt="8">
        <dgm:presLayoutVars>
          <dgm:bulletEnabled val="1"/>
        </dgm:presLayoutVars>
      </dgm:prSet>
      <dgm:spPr/>
    </dgm:pt>
    <dgm:pt modelId="{22CD6CB3-1638-49F8-A0C3-1D0940916194}" type="pres">
      <dgm:prSet presAssocID="{A718A8AE-C77F-4B0B-BE08-A69C54CEAA29}" presName="sibTrans" presStyleCnt="0"/>
      <dgm:spPr/>
    </dgm:pt>
    <dgm:pt modelId="{02D5F0CA-6695-4EAE-A241-2A0A74F3B4B4}" type="pres">
      <dgm:prSet presAssocID="{D77A41D1-8EBB-4173-962F-C7810E5CB311}" presName="node" presStyleLbl="node1" presStyleIdx="2" presStyleCnt="8">
        <dgm:presLayoutVars>
          <dgm:bulletEnabled val="1"/>
        </dgm:presLayoutVars>
      </dgm:prSet>
      <dgm:spPr/>
    </dgm:pt>
    <dgm:pt modelId="{C321226F-264D-4932-B49D-0C3CA8332B4C}" type="pres">
      <dgm:prSet presAssocID="{86DBB384-8FBE-45E5-886F-26492606F9B5}" presName="sibTrans" presStyleCnt="0"/>
      <dgm:spPr/>
    </dgm:pt>
    <dgm:pt modelId="{78CDD17A-09A9-4091-8F81-1FD7E61DBD94}" type="pres">
      <dgm:prSet presAssocID="{552DFBEA-082B-4D7F-B575-D9F09EC8A957}" presName="node" presStyleLbl="node1" presStyleIdx="3" presStyleCnt="8">
        <dgm:presLayoutVars>
          <dgm:bulletEnabled val="1"/>
        </dgm:presLayoutVars>
      </dgm:prSet>
      <dgm:spPr/>
    </dgm:pt>
    <dgm:pt modelId="{237DD13C-1A59-41A2-8C7B-FB4B04F1CD1D}" type="pres">
      <dgm:prSet presAssocID="{03FBBC96-8757-479E-B645-DB61F1FA3F66}" presName="sibTrans" presStyleCnt="0"/>
      <dgm:spPr/>
    </dgm:pt>
    <dgm:pt modelId="{A22FB3C3-C121-462D-A389-81F210E9AD42}" type="pres">
      <dgm:prSet presAssocID="{B1A8C5FA-4D2A-4551-BCE5-D26877F7B19A}" presName="node" presStyleLbl="node1" presStyleIdx="4" presStyleCnt="8">
        <dgm:presLayoutVars>
          <dgm:bulletEnabled val="1"/>
        </dgm:presLayoutVars>
      </dgm:prSet>
      <dgm:spPr/>
    </dgm:pt>
    <dgm:pt modelId="{899DD404-3FEE-4035-83CD-F36647DD03E0}" type="pres">
      <dgm:prSet presAssocID="{68E4BFE5-47D0-4C5C-B8D4-A3BCA19A84E7}" presName="sibTrans" presStyleCnt="0"/>
      <dgm:spPr/>
    </dgm:pt>
    <dgm:pt modelId="{C0CDF419-E050-4C52-ABE4-A08CAF8277A7}" type="pres">
      <dgm:prSet presAssocID="{82CB2633-8AA1-4468-92EE-B8D1FB9DEAAE}" presName="node" presStyleLbl="node1" presStyleIdx="5" presStyleCnt="8">
        <dgm:presLayoutVars>
          <dgm:bulletEnabled val="1"/>
        </dgm:presLayoutVars>
      </dgm:prSet>
      <dgm:spPr/>
    </dgm:pt>
    <dgm:pt modelId="{07F855E0-45F5-4C43-B156-D9A678EC7AF8}" type="pres">
      <dgm:prSet presAssocID="{40CC408E-2494-4F24-8BF8-82DB8E16C3DD}" presName="sibTrans" presStyleCnt="0"/>
      <dgm:spPr/>
    </dgm:pt>
    <dgm:pt modelId="{1B3CC072-55B7-49E8-B694-6D9A0FB3015B}" type="pres">
      <dgm:prSet presAssocID="{916134B0-1E7A-443F-8C7C-1653DC072C84}" presName="node" presStyleLbl="node1" presStyleIdx="6" presStyleCnt="8">
        <dgm:presLayoutVars>
          <dgm:bulletEnabled val="1"/>
        </dgm:presLayoutVars>
      </dgm:prSet>
      <dgm:spPr/>
    </dgm:pt>
    <dgm:pt modelId="{8538AD06-66C7-4BA4-B435-6ED3B7D98670}" type="pres">
      <dgm:prSet presAssocID="{2300B677-5BF0-44B4-A227-1DB23C531510}" presName="sibTrans" presStyleCnt="0"/>
      <dgm:spPr/>
    </dgm:pt>
    <dgm:pt modelId="{21C009AA-B08F-4FD2-9BE9-5380FC6AC52E}" type="pres">
      <dgm:prSet presAssocID="{2BA18CA0-0DB9-4C2A-8538-C25F9BC35A32}" presName="node" presStyleLbl="node1" presStyleIdx="7" presStyleCnt="8">
        <dgm:presLayoutVars>
          <dgm:bulletEnabled val="1"/>
        </dgm:presLayoutVars>
      </dgm:prSet>
      <dgm:spPr/>
    </dgm:pt>
  </dgm:ptLst>
  <dgm:cxnLst>
    <dgm:cxn modelId="{CCBD7C00-7DDE-47D1-8B5D-87A78EAB4971}" type="presOf" srcId="{82CB2633-8AA1-4468-92EE-B8D1FB9DEAAE}" destId="{C0CDF419-E050-4C52-ABE4-A08CAF8277A7}" srcOrd="0" destOrd="0" presId="urn:microsoft.com/office/officeart/2005/8/layout/default"/>
    <dgm:cxn modelId="{2736A503-2768-4D21-9827-1BA8EB805234}" srcId="{627ECD20-704F-4362-AE6F-B3B5A2797286}" destId="{82CB2633-8AA1-4468-92EE-B8D1FB9DEAAE}" srcOrd="5" destOrd="0" parTransId="{687C47FD-216A-45E3-9A9B-553161B1C85B}" sibTransId="{40CC408E-2494-4F24-8BF8-82DB8E16C3DD}"/>
    <dgm:cxn modelId="{CB4C4711-356C-4114-86D0-B5FCDBB00BF1}" srcId="{627ECD20-704F-4362-AE6F-B3B5A2797286}" destId="{552DFBEA-082B-4D7F-B575-D9F09EC8A957}" srcOrd="3" destOrd="0" parTransId="{566ACA2F-30CF-415E-AE28-F4A65E33D2DA}" sibTransId="{03FBBC96-8757-479E-B645-DB61F1FA3F66}"/>
    <dgm:cxn modelId="{12FBE511-D604-4A2D-A702-3288E438CBD1}" type="presOf" srcId="{BBFCBB80-0DD3-4EAB-9A2C-7F576F4C092B}" destId="{414D8195-869A-46E3-97A9-0F2D7FA5145A}" srcOrd="0" destOrd="0" presId="urn:microsoft.com/office/officeart/2005/8/layout/default"/>
    <dgm:cxn modelId="{A439971D-49FD-433F-B26A-3250C778B357}" type="presOf" srcId="{D47357A1-7E7A-42E8-89D4-F100934727A0}" destId="{3989CF50-86CB-4290-8CDD-A79B8EE27741}" srcOrd="0" destOrd="0" presId="urn:microsoft.com/office/officeart/2005/8/layout/default"/>
    <dgm:cxn modelId="{B9AAFB30-A773-406F-89B8-154002DDB1F5}" type="presOf" srcId="{2BA18CA0-0DB9-4C2A-8538-C25F9BC35A32}" destId="{21C009AA-B08F-4FD2-9BE9-5380FC6AC52E}" srcOrd="0" destOrd="0" presId="urn:microsoft.com/office/officeart/2005/8/layout/default"/>
    <dgm:cxn modelId="{03E55D32-411D-4A58-BD34-1C878E69D7EC}" srcId="{627ECD20-704F-4362-AE6F-B3B5A2797286}" destId="{BBFCBB80-0DD3-4EAB-9A2C-7F576F4C092B}" srcOrd="0" destOrd="0" parTransId="{EEA63FA3-8243-46F9-9038-7BE7D0801C61}" sibTransId="{06EB79A8-3C4A-456C-89E3-FF6F464B8897}"/>
    <dgm:cxn modelId="{DAA0965C-51A5-4428-AB24-3FFBEFD7EC74}" srcId="{627ECD20-704F-4362-AE6F-B3B5A2797286}" destId="{2BA18CA0-0DB9-4C2A-8538-C25F9BC35A32}" srcOrd="7" destOrd="0" parTransId="{A4D581C7-CAA1-40AD-9EBA-9138246C006D}" sibTransId="{1E1186C1-3D03-4440-AFFF-4E0A794FFFA9}"/>
    <dgm:cxn modelId="{C789BD43-546F-4C7C-A7D1-49D2C40810CE}" type="presOf" srcId="{B1A8C5FA-4D2A-4551-BCE5-D26877F7B19A}" destId="{A22FB3C3-C121-462D-A389-81F210E9AD42}" srcOrd="0" destOrd="0" presId="urn:microsoft.com/office/officeart/2005/8/layout/default"/>
    <dgm:cxn modelId="{238F0E67-C286-4185-B62B-8DEC14CE00EC}" srcId="{627ECD20-704F-4362-AE6F-B3B5A2797286}" destId="{D77A41D1-8EBB-4173-962F-C7810E5CB311}" srcOrd="2" destOrd="0" parTransId="{B2F690E2-43D3-4B79-8053-11133D007D9F}" sibTransId="{86DBB384-8FBE-45E5-886F-26492606F9B5}"/>
    <dgm:cxn modelId="{14A88C49-2ABC-4D42-88B9-11A5EA715780}" type="presOf" srcId="{D77A41D1-8EBB-4173-962F-C7810E5CB311}" destId="{02D5F0CA-6695-4EAE-A241-2A0A74F3B4B4}" srcOrd="0" destOrd="0" presId="urn:microsoft.com/office/officeart/2005/8/layout/default"/>
    <dgm:cxn modelId="{E272F5A7-6370-4197-B96F-2AD0CB2785E5}" type="presOf" srcId="{627ECD20-704F-4362-AE6F-B3B5A2797286}" destId="{654FA696-4646-4CD3-9750-5A4FD3B9A490}" srcOrd="0" destOrd="0" presId="urn:microsoft.com/office/officeart/2005/8/layout/default"/>
    <dgm:cxn modelId="{363207BF-C0A0-4959-830B-297EC8D2E124}" srcId="{627ECD20-704F-4362-AE6F-B3B5A2797286}" destId="{916134B0-1E7A-443F-8C7C-1653DC072C84}" srcOrd="6" destOrd="0" parTransId="{B0C53C61-B297-498B-A986-2DC791350393}" sibTransId="{2300B677-5BF0-44B4-A227-1DB23C531510}"/>
    <dgm:cxn modelId="{06A092D3-CB59-4B18-AE00-CC02B90DDF9C}" type="presOf" srcId="{552DFBEA-082B-4D7F-B575-D9F09EC8A957}" destId="{78CDD17A-09A9-4091-8F81-1FD7E61DBD94}" srcOrd="0" destOrd="0" presId="urn:microsoft.com/office/officeart/2005/8/layout/default"/>
    <dgm:cxn modelId="{02D512D7-1960-450B-96E7-DE256B5CCC29}" srcId="{627ECD20-704F-4362-AE6F-B3B5A2797286}" destId="{D47357A1-7E7A-42E8-89D4-F100934727A0}" srcOrd="1" destOrd="0" parTransId="{F889797B-2C87-4FF1-85F9-3C041ACB97BE}" sibTransId="{A718A8AE-C77F-4B0B-BE08-A69C54CEAA29}"/>
    <dgm:cxn modelId="{2CD812E1-05CA-4F68-BADE-1CDE67CCBE8C}" srcId="{627ECD20-704F-4362-AE6F-B3B5A2797286}" destId="{B1A8C5FA-4D2A-4551-BCE5-D26877F7B19A}" srcOrd="4" destOrd="0" parTransId="{7874B6F4-3FC3-49F1-8C5C-1A4FDCBAF056}" sibTransId="{68E4BFE5-47D0-4C5C-B8D4-A3BCA19A84E7}"/>
    <dgm:cxn modelId="{204CA6E3-4D26-464D-84A3-56135AE6C496}" type="presOf" srcId="{916134B0-1E7A-443F-8C7C-1653DC072C84}" destId="{1B3CC072-55B7-49E8-B694-6D9A0FB3015B}" srcOrd="0" destOrd="0" presId="urn:microsoft.com/office/officeart/2005/8/layout/default"/>
    <dgm:cxn modelId="{E8B1C241-2C9A-434A-A5BB-3CAE1ED4750B}" type="presParOf" srcId="{654FA696-4646-4CD3-9750-5A4FD3B9A490}" destId="{414D8195-869A-46E3-97A9-0F2D7FA5145A}" srcOrd="0" destOrd="0" presId="urn:microsoft.com/office/officeart/2005/8/layout/default"/>
    <dgm:cxn modelId="{17FD7C7B-F2A1-4E3F-A498-3464AA906197}" type="presParOf" srcId="{654FA696-4646-4CD3-9750-5A4FD3B9A490}" destId="{5D9322B6-788A-4BF5-9A4B-E1C8A9189FD0}" srcOrd="1" destOrd="0" presId="urn:microsoft.com/office/officeart/2005/8/layout/default"/>
    <dgm:cxn modelId="{0B66213F-C601-4EAA-90B7-34AE05E089FF}" type="presParOf" srcId="{654FA696-4646-4CD3-9750-5A4FD3B9A490}" destId="{3989CF50-86CB-4290-8CDD-A79B8EE27741}" srcOrd="2" destOrd="0" presId="urn:microsoft.com/office/officeart/2005/8/layout/default"/>
    <dgm:cxn modelId="{6E4769F0-E296-4754-8630-641E00135EC6}" type="presParOf" srcId="{654FA696-4646-4CD3-9750-5A4FD3B9A490}" destId="{22CD6CB3-1638-49F8-A0C3-1D0940916194}" srcOrd="3" destOrd="0" presId="urn:microsoft.com/office/officeart/2005/8/layout/default"/>
    <dgm:cxn modelId="{5482E1B9-AEBC-491C-866B-9525D77576D9}" type="presParOf" srcId="{654FA696-4646-4CD3-9750-5A4FD3B9A490}" destId="{02D5F0CA-6695-4EAE-A241-2A0A74F3B4B4}" srcOrd="4" destOrd="0" presId="urn:microsoft.com/office/officeart/2005/8/layout/default"/>
    <dgm:cxn modelId="{4A16A351-AF09-4463-A609-3A07080BD018}" type="presParOf" srcId="{654FA696-4646-4CD3-9750-5A4FD3B9A490}" destId="{C321226F-264D-4932-B49D-0C3CA8332B4C}" srcOrd="5" destOrd="0" presId="urn:microsoft.com/office/officeart/2005/8/layout/default"/>
    <dgm:cxn modelId="{0CD88615-FD1B-462B-947E-A09C6889A5AF}" type="presParOf" srcId="{654FA696-4646-4CD3-9750-5A4FD3B9A490}" destId="{78CDD17A-09A9-4091-8F81-1FD7E61DBD94}" srcOrd="6" destOrd="0" presId="urn:microsoft.com/office/officeart/2005/8/layout/default"/>
    <dgm:cxn modelId="{2F38AF95-0CEE-4A1A-AE8F-4AE9798AB047}" type="presParOf" srcId="{654FA696-4646-4CD3-9750-5A4FD3B9A490}" destId="{237DD13C-1A59-41A2-8C7B-FB4B04F1CD1D}" srcOrd="7" destOrd="0" presId="urn:microsoft.com/office/officeart/2005/8/layout/default"/>
    <dgm:cxn modelId="{93F806A1-9CC5-4393-AECB-1E773E7B2FEE}" type="presParOf" srcId="{654FA696-4646-4CD3-9750-5A4FD3B9A490}" destId="{A22FB3C3-C121-462D-A389-81F210E9AD42}" srcOrd="8" destOrd="0" presId="urn:microsoft.com/office/officeart/2005/8/layout/default"/>
    <dgm:cxn modelId="{F493D4AF-2BBC-45DA-8E63-3F58E47995A1}" type="presParOf" srcId="{654FA696-4646-4CD3-9750-5A4FD3B9A490}" destId="{899DD404-3FEE-4035-83CD-F36647DD03E0}" srcOrd="9" destOrd="0" presId="urn:microsoft.com/office/officeart/2005/8/layout/default"/>
    <dgm:cxn modelId="{FE3CFAC4-D2CC-4086-9DB3-651D3AA4785E}" type="presParOf" srcId="{654FA696-4646-4CD3-9750-5A4FD3B9A490}" destId="{C0CDF419-E050-4C52-ABE4-A08CAF8277A7}" srcOrd="10" destOrd="0" presId="urn:microsoft.com/office/officeart/2005/8/layout/default"/>
    <dgm:cxn modelId="{FFDC194D-F4A1-47E3-8FD1-25C7277896D1}" type="presParOf" srcId="{654FA696-4646-4CD3-9750-5A4FD3B9A490}" destId="{07F855E0-45F5-4C43-B156-D9A678EC7AF8}" srcOrd="11" destOrd="0" presId="urn:microsoft.com/office/officeart/2005/8/layout/default"/>
    <dgm:cxn modelId="{73DBFB5F-135E-44E0-B71A-60AE9511350C}" type="presParOf" srcId="{654FA696-4646-4CD3-9750-5A4FD3B9A490}" destId="{1B3CC072-55B7-49E8-B694-6D9A0FB3015B}" srcOrd="12" destOrd="0" presId="urn:microsoft.com/office/officeart/2005/8/layout/default"/>
    <dgm:cxn modelId="{144BB83D-5D41-4885-ADD8-EC7A0DD64ECF}" type="presParOf" srcId="{654FA696-4646-4CD3-9750-5A4FD3B9A490}" destId="{8538AD06-66C7-4BA4-B435-6ED3B7D98670}" srcOrd="13" destOrd="0" presId="urn:microsoft.com/office/officeart/2005/8/layout/default"/>
    <dgm:cxn modelId="{923CC450-0C8D-4DC9-BB83-A2C71E66C647}" type="presParOf" srcId="{654FA696-4646-4CD3-9750-5A4FD3B9A490}" destId="{21C009AA-B08F-4FD2-9BE9-5380FC6AC52E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99AD15-F300-4FED-ABE0-FB8321D87256}" type="doc">
      <dgm:prSet loTypeId="urn:microsoft.com/office/officeart/2005/8/layout/hProcess4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5427CF75-B655-4994-A031-E6222D88DDF3}">
      <dgm:prSet phldrT="[Text]"/>
      <dgm:spPr/>
      <dgm:t>
        <a:bodyPr/>
        <a:lstStyle/>
        <a:p>
          <a:r>
            <a:rPr lang="en-GB"/>
            <a:t>KPI Set</a:t>
          </a:r>
        </a:p>
      </dgm:t>
    </dgm:pt>
    <dgm:pt modelId="{F9176317-5814-4339-85A2-5B8421000CEB}" type="parTrans" cxnId="{C57BBD47-C387-44DC-BB79-5627C20E95EF}">
      <dgm:prSet/>
      <dgm:spPr/>
      <dgm:t>
        <a:bodyPr/>
        <a:lstStyle/>
        <a:p>
          <a:endParaRPr lang="en-GB"/>
        </a:p>
      </dgm:t>
    </dgm:pt>
    <dgm:pt modelId="{A36EDFDB-6E63-4B2B-AAC4-C724E945E780}" type="sibTrans" cxnId="{C57BBD47-C387-44DC-BB79-5627C20E95EF}">
      <dgm:prSet/>
      <dgm:spPr/>
      <dgm:t>
        <a:bodyPr/>
        <a:lstStyle/>
        <a:p>
          <a:endParaRPr lang="en-GB"/>
        </a:p>
      </dgm:t>
    </dgm:pt>
    <dgm:pt modelId="{487114DC-233F-4E86-BDF3-CF8E98A67F76}">
      <dgm:prSet phldrT="[Text]" custT="1"/>
      <dgm:spPr/>
      <dgm:t>
        <a:bodyPr/>
        <a:lstStyle/>
        <a:p>
          <a:r>
            <a:rPr lang="en-GB" sz="1300">
              <a:latin typeface="Arial"/>
              <a:cs typeface="Arial"/>
            </a:rPr>
            <a:t>KPI given on customer satisfaction in enquiry handling</a:t>
          </a:r>
        </a:p>
      </dgm:t>
    </dgm:pt>
    <dgm:pt modelId="{21652CB2-211B-47E4-A20D-AEAEC40B9DEF}" type="parTrans" cxnId="{9E321408-4509-41BD-AA13-FA73E2B4CB7E}">
      <dgm:prSet/>
      <dgm:spPr/>
      <dgm:t>
        <a:bodyPr/>
        <a:lstStyle/>
        <a:p>
          <a:endParaRPr lang="en-GB"/>
        </a:p>
      </dgm:t>
    </dgm:pt>
    <dgm:pt modelId="{FF6EED20-BE6B-437B-9627-8B86282D2255}" type="sibTrans" cxnId="{9E321408-4509-41BD-AA13-FA73E2B4CB7E}">
      <dgm:prSet/>
      <dgm:spPr/>
      <dgm:t>
        <a:bodyPr/>
        <a:lstStyle/>
        <a:p>
          <a:endParaRPr lang="en-GB"/>
        </a:p>
      </dgm:t>
    </dgm:pt>
    <dgm:pt modelId="{9DE54D19-F1F5-4F8E-9F42-199BE41F00E2}">
      <dgm:prSet phldrT="[Text]" custT="1"/>
      <dgm:spPr/>
      <dgm:t>
        <a:bodyPr/>
        <a:lstStyle/>
        <a:p>
          <a:r>
            <a:rPr lang="en-GB" sz="1300">
              <a:latin typeface="Arial"/>
              <a:cs typeface="Arial"/>
            </a:rPr>
            <a:t>Target 90%</a:t>
          </a:r>
        </a:p>
      </dgm:t>
    </dgm:pt>
    <dgm:pt modelId="{D3A25973-36B9-4445-B3F4-8F62E33FE5AB}" type="parTrans" cxnId="{33DE67E1-0D3B-4D56-9E0D-AA19AF915977}">
      <dgm:prSet/>
      <dgm:spPr/>
      <dgm:t>
        <a:bodyPr/>
        <a:lstStyle/>
        <a:p>
          <a:endParaRPr lang="en-GB"/>
        </a:p>
      </dgm:t>
    </dgm:pt>
    <dgm:pt modelId="{3C2DAE46-306D-4883-91B7-638E3567D573}" type="sibTrans" cxnId="{33DE67E1-0D3B-4D56-9E0D-AA19AF915977}">
      <dgm:prSet/>
      <dgm:spPr/>
      <dgm:t>
        <a:bodyPr/>
        <a:lstStyle/>
        <a:p>
          <a:endParaRPr lang="en-GB"/>
        </a:p>
      </dgm:t>
    </dgm:pt>
    <dgm:pt modelId="{9D67F140-683A-45AA-B2D6-F144D5E9ABFF}">
      <dgm:prSet phldrT="[Text]"/>
      <dgm:spPr/>
      <dgm:t>
        <a:bodyPr/>
        <a:lstStyle/>
        <a:p>
          <a:r>
            <a:rPr lang="en-GB"/>
            <a:t>Data Gap</a:t>
          </a:r>
        </a:p>
      </dgm:t>
    </dgm:pt>
    <dgm:pt modelId="{F3AE1DA2-720C-44A2-A25D-E1564560AE77}" type="parTrans" cxnId="{EF728A8E-08EE-4791-A836-BED2C88F1F71}">
      <dgm:prSet/>
      <dgm:spPr/>
      <dgm:t>
        <a:bodyPr/>
        <a:lstStyle/>
        <a:p>
          <a:endParaRPr lang="en-GB"/>
        </a:p>
      </dgm:t>
    </dgm:pt>
    <dgm:pt modelId="{200F43C0-01F0-4592-B734-AC45E758A72C}" type="sibTrans" cxnId="{EF728A8E-08EE-4791-A836-BED2C88F1F71}">
      <dgm:prSet/>
      <dgm:spPr/>
      <dgm:t>
        <a:bodyPr/>
        <a:lstStyle/>
        <a:p>
          <a:endParaRPr lang="en-GB"/>
        </a:p>
      </dgm:t>
    </dgm:pt>
    <dgm:pt modelId="{97B4AA23-B692-490F-9E65-C3791DB5B87B}">
      <dgm:prSet phldrT="[Text]" custT="1"/>
      <dgm:spPr/>
      <dgm:t>
        <a:bodyPr/>
        <a:lstStyle/>
        <a:p>
          <a:r>
            <a:rPr lang="en-GB" sz="1300">
              <a:latin typeface="Arial"/>
              <a:cs typeface="Arial"/>
            </a:rPr>
            <a:t>Existing data sets explored</a:t>
          </a:r>
        </a:p>
      </dgm:t>
    </dgm:pt>
    <dgm:pt modelId="{6312A164-C63D-4EA1-9F3F-71EAE9B3102C}" type="parTrans" cxnId="{52BB0003-C39B-46A8-B4F8-BD5AB2F2E8D9}">
      <dgm:prSet/>
      <dgm:spPr/>
      <dgm:t>
        <a:bodyPr/>
        <a:lstStyle/>
        <a:p>
          <a:endParaRPr lang="en-GB"/>
        </a:p>
      </dgm:t>
    </dgm:pt>
    <dgm:pt modelId="{C15095C0-C6C8-4D6D-ABC8-16F72EED23FD}" type="sibTrans" cxnId="{52BB0003-C39B-46A8-B4F8-BD5AB2F2E8D9}">
      <dgm:prSet/>
      <dgm:spPr/>
      <dgm:t>
        <a:bodyPr/>
        <a:lstStyle/>
        <a:p>
          <a:endParaRPr lang="en-GB"/>
        </a:p>
      </dgm:t>
    </dgm:pt>
    <dgm:pt modelId="{D670A108-D941-4AB8-8082-1694AEED578D}">
      <dgm:prSet phldrT="[Text]" custT="1"/>
      <dgm:spPr/>
      <dgm:t>
        <a:bodyPr/>
        <a:lstStyle/>
        <a:p>
          <a:r>
            <a:rPr lang="en-GB" sz="1300">
              <a:latin typeface="Arial"/>
              <a:cs typeface="Arial"/>
            </a:rPr>
            <a:t>Gap in data identified</a:t>
          </a:r>
        </a:p>
      </dgm:t>
    </dgm:pt>
    <dgm:pt modelId="{6A082CEC-2124-4296-96F4-27A5EEDD57CF}" type="parTrans" cxnId="{889140F8-6DED-40F4-9AC6-E5701A1E5713}">
      <dgm:prSet/>
      <dgm:spPr/>
      <dgm:t>
        <a:bodyPr/>
        <a:lstStyle/>
        <a:p>
          <a:endParaRPr lang="en-GB"/>
        </a:p>
      </dgm:t>
    </dgm:pt>
    <dgm:pt modelId="{4A8E1DC5-402E-48CB-AF2C-DB6C08D40ECE}" type="sibTrans" cxnId="{889140F8-6DED-40F4-9AC6-E5701A1E5713}">
      <dgm:prSet/>
      <dgm:spPr/>
      <dgm:t>
        <a:bodyPr/>
        <a:lstStyle/>
        <a:p>
          <a:endParaRPr lang="en-GB"/>
        </a:p>
      </dgm:t>
    </dgm:pt>
    <dgm:pt modelId="{38C9A262-B9E7-4893-95FF-3B0D524DF85D}">
      <dgm:prSet phldrT="[Text]"/>
      <dgm:spPr/>
      <dgm:t>
        <a:bodyPr/>
        <a:lstStyle/>
        <a:p>
          <a:r>
            <a:rPr lang="en-GB"/>
            <a:t>CSAT form launched</a:t>
          </a:r>
        </a:p>
      </dgm:t>
    </dgm:pt>
    <dgm:pt modelId="{6C727F99-5023-4367-8314-446B8ED61F08}" type="parTrans" cxnId="{AEB046C8-12C0-48C1-AA8B-7232A5010CF1}">
      <dgm:prSet/>
      <dgm:spPr/>
      <dgm:t>
        <a:bodyPr/>
        <a:lstStyle/>
        <a:p>
          <a:endParaRPr lang="en-GB"/>
        </a:p>
      </dgm:t>
    </dgm:pt>
    <dgm:pt modelId="{4EF8B9AB-C59E-487D-B068-E30B8858B3B7}" type="sibTrans" cxnId="{AEB046C8-12C0-48C1-AA8B-7232A5010CF1}">
      <dgm:prSet/>
      <dgm:spPr/>
      <dgm:t>
        <a:bodyPr/>
        <a:lstStyle/>
        <a:p>
          <a:endParaRPr lang="en-GB"/>
        </a:p>
      </dgm:t>
    </dgm:pt>
    <dgm:pt modelId="{F49BE4CC-0F57-45EF-962A-81AF33768AF6}">
      <dgm:prSet phldrT="[Text]" custT="1"/>
      <dgm:spPr/>
      <dgm:t>
        <a:bodyPr/>
        <a:lstStyle/>
        <a:p>
          <a:pPr rtl="0"/>
          <a:r>
            <a:rPr lang="en-GB" sz="1300">
              <a:latin typeface="Arial"/>
              <a:cs typeface="Arial"/>
            </a:rPr>
            <a:t>Shared with library through Power </a:t>
          </a:r>
          <a:r>
            <a:rPr lang="en-GB" sz="1300">
              <a:solidFill>
                <a:srgbClr val="000000"/>
              </a:solidFill>
              <a:latin typeface="Arial"/>
              <a:cs typeface="Arial"/>
            </a:rPr>
            <a:t>Bi</a:t>
          </a:r>
          <a:br>
            <a:rPr lang="en-GB" sz="1700">
              <a:solidFill>
                <a:srgbClr val="000000"/>
              </a:solidFill>
              <a:latin typeface="Arial"/>
              <a:cs typeface="Arial"/>
            </a:rPr>
          </a:br>
          <a:br>
            <a:rPr lang="en-GB" sz="1700">
              <a:solidFill>
                <a:srgbClr val="000000"/>
              </a:solidFill>
              <a:latin typeface="Arial"/>
              <a:cs typeface="Arial"/>
            </a:rPr>
          </a:br>
          <a:br>
            <a:rPr lang="en-GB" sz="1700">
              <a:solidFill>
                <a:srgbClr val="000000"/>
              </a:solidFill>
              <a:latin typeface="Arial"/>
              <a:cs typeface="Arial"/>
            </a:rPr>
          </a:br>
          <a:br>
            <a:rPr lang="en-GB" sz="1700">
              <a:solidFill>
                <a:srgbClr val="000000"/>
              </a:solidFill>
              <a:latin typeface="Arial"/>
              <a:cs typeface="Arial"/>
            </a:rPr>
          </a:br>
          <a:br>
            <a:rPr lang="en-GB" sz="2100">
              <a:latin typeface="Arial"/>
              <a:cs typeface="Arial"/>
            </a:rPr>
          </a:br>
          <a:br>
            <a:rPr lang="en-GB" sz="2100">
              <a:latin typeface="Arial"/>
              <a:cs typeface="Arial"/>
            </a:rPr>
          </a:br>
          <a:endParaRPr lang="en-GB" sz="1700">
            <a:latin typeface="Arial"/>
            <a:cs typeface="Arial"/>
          </a:endParaRPr>
        </a:p>
      </dgm:t>
    </dgm:pt>
    <dgm:pt modelId="{181D90EA-6F29-43DB-8D7A-B54C53F42AEC}" type="parTrans" cxnId="{DE4577EC-BBE3-4022-B3C7-9407787E7201}">
      <dgm:prSet/>
      <dgm:spPr/>
      <dgm:t>
        <a:bodyPr/>
        <a:lstStyle/>
        <a:p>
          <a:endParaRPr lang="en-GB"/>
        </a:p>
      </dgm:t>
    </dgm:pt>
    <dgm:pt modelId="{FDC4B84E-B118-42F3-A1CE-0AA7E86727C8}" type="sibTrans" cxnId="{DE4577EC-BBE3-4022-B3C7-9407787E7201}">
      <dgm:prSet/>
      <dgm:spPr/>
      <dgm:t>
        <a:bodyPr/>
        <a:lstStyle/>
        <a:p>
          <a:endParaRPr lang="en-GB"/>
        </a:p>
      </dgm:t>
    </dgm:pt>
    <dgm:pt modelId="{72BB5FE1-5FD3-46DF-B2C3-D2EA0047E589}">
      <dgm:prSet phldrT="[Text]" custT="1"/>
      <dgm:spPr/>
      <dgm:t>
        <a:bodyPr/>
        <a:lstStyle/>
        <a:p>
          <a:endParaRPr lang="en-GB" sz="1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F48513-BE95-4770-94E9-6A2A9C2C3244}" type="parTrans" cxnId="{427C3F6E-A1B3-48A6-94A3-16F2C22B1FE2}">
      <dgm:prSet/>
      <dgm:spPr/>
      <dgm:t>
        <a:bodyPr/>
        <a:lstStyle/>
        <a:p>
          <a:endParaRPr lang="en-GB"/>
        </a:p>
      </dgm:t>
    </dgm:pt>
    <dgm:pt modelId="{789A5158-9B40-43F4-B7D4-67475F699889}" type="sibTrans" cxnId="{427C3F6E-A1B3-48A6-94A3-16F2C22B1FE2}">
      <dgm:prSet/>
      <dgm:spPr/>
      <dgm:t>
        <a:bodyPr/>
        <a:lstStyle/>
        <a:p>
          <a:endParaRPr lang="en-GB"/>
        </a:p>
      </dgm:t>
    </dgm:pt>
    <dgm:pt modelId="{219E503D-027B-4BCE-B0D8-22BB0FE5D986}">
      <dgm:prSet phldrT="[Text]"/>
      <dgm:spPr/>
      <dgm:t>
        <a:bodyPr/>
        <a:lstStyle/>
        <a:p>
          <a:pPr rtl="0"/>
          <a:r>
            <a:rPr lang="en-GB"/>
            <a:t>Data Shared</a:t>
          </a:r>
          <a:br>
            <a:rPr lang="en-GB">
              <a:latin typeface="Lucida Sans"/>
            </a:rPr>
          </a:br>
          <a:endParaRPr lang="en-GB"/>
        </a:p>
      </dgm:t>
    </dgm:pt>
    <dgm:pt modelId="{D25F0C66-D24D-4A56-B1B0-F204A4FB48DC}" type="parTrans" cxnId="{7BB6EBC1-05AB-4DF6-89DA-5AA1CE4BBBB3}">
      <dgm:prSet/>
      <dgm:spPr/>
      <dgm:t>
        <a:bodyPr/>
        <a:lstStyle/>
        <a:p>
          <a:endParaRPr lang="en-GB"/>
        </a:p>
      </dgm:t>
    </dgm:pt>
    <dgm:pt modelId="{EB3EC517-ECF2-484F-AFB5-D662F8E121EE}" type="sibTrans" cxnId="{7BB6EBC1-05AB-4DF6-89DA-5AA1CE4BBBB3}">
      <dgm:prSet/>
      <dgm:spPr/>
      <dgm:t>
        <a:bodyPr/>
        <a:lstStyle/>
        <a:p>
          <a:endParaRPr lang="en-GB"/>
        </a:p>
      </dgm:t>
    </dgm:pt>
    <dgm:pt modelId="{7184F840-1BD0-4A91-B3D3-999CAAC13F01}">
      <dgm:prSet phldrT="[Text]" custT="1"/>
      <dgm:spPr/>
      <dgm:t>
        <a:bodyPr/>
        <a:lstStyle/>
        <a:p>
          <a:r>
            <a:rPr lang="en-GB" sz="1300">
              <a:latin typeface="Arial"/>
              <a:cs typeface="Arial"/>
            </a:rPr>
            <a:t>Move to proactively requesting feedback</a:t>
          </a:r>
        </a:p>
      </dgm:t>
    </dgm:pt>
    <dgm:pt modelId="{2855004C-BFA1-45FC-B849-8424F11673AE}" type="parTrans" cxnId="{D6B4D88B-EC3B-4472-979B-AEFE91F9C625}">
      <dgm:prSet/>
      <dgm:spPr/>
      <dgm:t>
        <a:bodyPr/>
        <a:lstStyle/>
        <a:p>
          <a:endParaRPr lang="en-GB"/>
        </a:p>
      </dgm:t>
    </dgm:pt>
    <dgm:pt modelId="{31E7A2AF-4D48-4C09-BF86-E65369BC83AF}" type="sibTrans" cxnId="{D6B4D88B-EC3B-4472-979B-AEFE91F9C625}">
      <dgm:prSet/>
      <dgm:spPr/>
      <dgm:t>
        <a:bodyPr/>
        <a:lstStyle/>
        <a:p>
          <a:endParaRPr lang="en-GB"/>
        </a:p>
      </dgm:t>
    </dgm:pt>
    <dgm:pt modelId="{8BA19B6E-ACF9-46F4-B605-3E65E69D3110}">
      <dgm:prSet phldrT="[Text]"/>
      <dgm:spPr/>
      <dgm:t>
        <a:bodyPr/>
        <a:lstStyle/>
        <a:p>
          <a:r>
            <a:rPr lang="en-GB"/>
            <a:t>Data Collected</a:t>
          </a:r>
        </a:p>
      </dgm:t>
    </dgm:pt>
    <dgm:pt modelId="{9DEC6790-291A-40A2-BA8C-C46BD88A14A4}" type="parTrans" cxnId="{EACEAA7F-7674-47E4-8FCD-95C998F46F08}">
      <dgm:prSet/>
      <dgm:spPr/>
      <dgm:t>
        <a:bodyPr/>
        <a:lstStyle/>
        <a:p>
          <a:endParaRPr lang="en-GB"/>
        </a:p>
      </dgm:t>
    </dgm:pt>
    <dgm:pt modelId="{09E6733F-9FC3-44BE-94D4-BBEB85652235}" type="sibTrans" cxnId="{EACEAA7F-7674-47E4-8FCD-95C998F46F08}">
      <dgm:prSet/>
      <dgm:spPr/>
      <dgm:t>
        <a:bodyPr/>
        <a:lstStyle/>
        <a:p>
          <a:endParaRPr lang="en-GB"/>
        </a:p>
      </dgm:t>
    </dgm:pt>
    <dgm:pt modelId="{D6479C2E-32F8-489E-976A-93E1670C07F4}">
      <dgm:prSet phldrT="[Text]" custT="1"/>
      <dgm:spPr/>
      <dgm:t>
        <a:bodyPr/>
        <a:lstStyle/>
        <a:p>
          <a:r>
            <a:rPr lang="en-GB" sz="1300">
              <a:latin typeface="Arial"/>
              <a:cs typeface="Arial"/>
            </a:rPr>
            <a:t>First quarter of data has now been captured</a:t>
          </a:r>
        </a:p>
      </dgm:t>
    </dgm:pt>
    <dgm:pt modelId="{4D7EE93A-46D9-467A-AE69-B2BBF3CD92E0}" type="parTrans" cxnId="{6971F1F5-4419-45E2-81D3-87914FA63C2A}">
      <dgm:prSet/>
      <dgm:spPr/>
      <dgm:t>
        <a:bodyPr/>
        <a:lstStyle/>
        <a:p>
          <a:endParaRPr lang="en-GB"/>
        </a:p>
      </dgm:t>
    </dgm:pt>
    <dgm:pt modelId="{D96C9CE0-ECA0-4C32-8121-CC3395ACAC65}" type="sibTrans" cxnId="{6971F1F5-4419-45E2-81D3-87914FA63C2A}">
      <dgm:prSet/>
      <dgm:spPr/>
      <dgm:t>
        <a:bodyPr/>
        <a:lstStyle/>
        <a:p>
          <a:endParaRPr lang="en-GB"/>
        </a:p>
      </dgm:t>
    </dgm:pt>
    <dgm:pt modelId="{7F8E5D26-1B60-40E9-AC3F-0EE0336ACFF2}">
      <dgm:prSet phldrT="[Text]" custT="1"/>
      <dgm:spPr/>
      <dgm:t>
        <a:bodyPr/>
        <a:lstStyle/>
        <a:p>
          <a:endParaRPr lang="en-GB" sz="1100"/>
        </a:p>
      </dgm:t>
    </dgm:pt>
    <dgm:pt modelId="{2E78F08B-F4A0-4F39-A4F7-EF8B247BF9AC}" type="parTrans" cxnId="{CABD3764-74C8-47B6-9783-74F76CA964A6}">
      <dgm:prSet/>
      <dgm:spPr/>
      <dgm:t>
        <a:bodyPr/>
        <a:lstStyle/>
        <a:p>
          <a:endParaRPr lang="en-GB"/>
        </a:p>
      </dgm:t>
    </dgm:pt>
    <dgm:pt modelId="{CD9E348D-483A-4846-BE99-9B3B13203D39}" type="sibTrans" cxnId="{CABD3764-74C8-47B6-9783-74F76CA964A6}">
      <dgm:prSet/>
      <dgm:spPr/>
      <dgm:t>
        <a:bodyPr/>
        <a:lstStyle/>
        <a:p>
          <a:endParaRPr lang="en-GB"/>
        </a:p>
      </dgm:t>
    </dgm:pt>
    <dgm:pt modelId="{3B767041-9BC2-47BE-8CC8-6AF514DFB3F9}">
      <dgm:prSet phldrT="[Text]" custT="1"/>
      <dgm:spPr/>
      <dgm:t>
        <a:bodyPr/>
        <a:lstStyle/>
        <a:p>
          <a:pPr rtl="0"/>
          <a:r>
            <a:rPr lang="en-GB" sz="1300">
              <a:latin typeface="Arial"/>
              <a:cs typeface="Arial"/>
            </a:rPr>
            <a:t>Form sent after every online enquiry</a:t>
          </a:r>
          <a:br>
            <a:rPr lang="en-GB" sz="1300">
              <a:solidFill>
                <a:srgbClr val="000000"/>
              </a:solidFill>
              <a:latin typeface="Arial"/>
              <a:cs typeface="Arial"/>
            </a:rPr>
          </a:br>
          <a:br>
            <a:rPr lang="en-GB" sz="1700">
              <a:latin typeface="Arial"/>
              <a:cs typeface="Arial"/>
            </a:rPr>
          </a:br>
          <a:endParaRPr lang="en-GB" sz="1300">
            <a:solidFill>
              <a:srgbClr val="000000"/>
            </a:solidFill>
            <a:latin typeface="Arial"/>
            <a:cs typeface="Arial"/>
          </a:endParaRPr>
        </a:p>
      </dgm:t>
    </dgm:pt>
    <dgm:pt modelId="{7EB27105-0B13-4A23-8F9D-1DD54D4A7B52}" type="parTrans" cxnId="{F4C4238B-1B58-45B7-9D54-650AF19203FE}">
      <dgm:prSet/>
      <dgm:spPr/>
      <dgm:t>
        <a:bodyPr/>
        <a:lstStyle/>
        <a:p>
          <a:endParaRPr lang="en-GB"/>
        </a:p>
      </dgm:t>
    </dgm:pt>
    <dgm:pt modelId="{81DA1C10-DB16-4790-8305-8C955832D182}" type="sibTrans" cxnId="{F4C4238B-1B58-45B7-9D54-650AF19203FE}">
      <dgm:prSet/>
      <dgm:spPr/>
      <dgm:t>
        <a:bodyPr/>
        <a:lstStyle/>
        <a:p>
          <a:endParaRPr lang="en-GB"/>
        </a:p>
      </dgm:t>
    </dgm:pt>
    <dgm:pt modelId="{19DFCB8C-C0D8-4732-B22E-18CACFB7DA84}">
      <dgm:prSet phldrT="[Text]" custT="1"/>
      <dgm:spPr/>
      <dgm:t>
        <a:bodyPr/>
        <a:lstStyle/>
        <a:p>
          <a:endParaRPr lang="en-GB" sz="13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F0848B-2858-44F1-8F5A-6319A531123E}" type="parTrans" cxnId="{5068019A-D817-489C-BD4D-38D58342359B}">
      <dgm:prSet/>
      <dgm:spPr/>
      <dgm:t>
        <a:bodyPr/>
        <a:lstStyle/>
        <a:p>
          <a:endParaRPr lang="en-GB"/>
        </a:p>
      </dgm:t>
    </dgm:pt>
    <dgm:pt modelId="{CE26CA85-1C40-47BE-B1F9-2CF9CEA80A69}" type="sibTrans" cxnId="{5068019A-D817-489C-BD4D-38D58342359B}">
      <dgm:prSet/>
      <dgm:spPr/>
      <dgm:t>
        <a:bodyPr/>
        <a:lstStyle/>
        <a:p>
          <a:endParaRPr lang="en-GB"/>
        </a:p>
      </dgm:t>
    </dgm:pt>
    <dgm:pt modelId="{8CCF052F-B022-4D41-BD4E-55018F4E88A1}" type="pres">
      <dgm:prSet presAssocID="{A999AD15-F300-4FED-ABE0-FB8321D87256}" presName="Name0" presStyleCnt="0">
        <dgm:presLayoutVars>
          <dgm:dir/>
          <dgm:animLvl val="lvl"/>
          <dgm:resizeHandles val="exact"/>
        </dgm:presLayoutVars>
      </dgm:prSet>
      <dgm:spPr/>
    </dgm:pt>
    <dgm:pt modelId="{AD31953C-5F6C-4907-AFAE-0BA4924403C1}" type="pres">
      <dgm:prSet presAssocID="{A999AD15-F300-4FED-ABE0-FB8321D87256}" presName="tSp" presStyleCnt="0"/>
      <dgm:spPr/>
    </dgm:pt>
    <dgm:pt modelId="{288F491D-002B-43DC-9412-D2C34969801B}" type="pres">
      <dgm:prSet presAssocID="{A999AD15-F300-4FED-ABE0-FB8321D87256}" presName="bSp" presStyleCnt="0"/>
      <dgm:spPr/>
    </dgm:pt>
    <dgm:pt modelId="{2ABA6F1A-BFE0-4EE6-B349-5FA91BD57053}" type="pres">
      <dgm:prSet presAssocID="{A999AD15-F300-4FED-ABE0-FB8321D87256}" presName="process" presStyleCnt="0"/>
      <dgm:spPr/>
    </dgm:pt>
    <dgm:pt modelId="{26ED9AA1-2460-4B00-BAF5-E3ADDF061C0D}" type="pres">
      <dgm:prSet presAssocID="{5427CF75-B655-4994-A031-E6222D88DDF3}" presName="composite1" presStyleCnt="0"/>
      <dgm:spPr/>
    </dgm:pt>
    <dgm:pt modelId="{E34ED485-12B7-4311-9B1A-8DCD3882C8C4}" type="pres">
      <dgm:prSet presAssocID="{5427CF75-B655-4994-A031-E6222D88DDF3}" presName="dummyNode1" presStyleLbl="node1" presStyleIdx="0" presStyleCnt="5"/>
      <dgm:spPr/>
    </dgm:pt>
    <dgm:pt modelId="{2ED85566-132B-4965-B519-DD273C178687}" type="pres">
      <dgm:prSet presAssocID="{5427CF75-B655-4994-A031-E6222D88DDF3}" presName="childNode1" presStyleLbl="bgAcc1" presStyleIdx="0" presStyleCnt="5" custScaleX="108543" custScaleY="117907" custLinFactNeighborY="-8884">
        <dgm:presLayoutVars>
          <dgm:bulletEnabled val="1"/>
        </dgm:presLayoutVars>
      </dgm:prSet>
      <dgm:spPr/>
    </dgm:pt>
    <dgm:pt modelId="{A355EC02-18C4-4895-9CCE-124A3C574E72}" type="pres">
      <dgm:prSet presAssocID="{5427CF75-B655-4994-A031-E6222D88DDF3}" presName="childNode1tx" presStyleLbl="bgAcc1" presStyleIdx="0" presStyleCnt="5">
        <dgm:presLayoutVars>
          <dgm:bulletEnabled val="1"/>
        </dgm:presLayoutVars>
      </dgm:prSet>
      <dgm:spPr/>
    </dgm:pt>
    <dgm:pt modelId="{4E3E421A-21EF-442A-9F31-D91FFC112C62}" type="pres">
      <dgm:prSet presAssocID="{5427CF75-B655-4994-A031-E6222D88DDF3}" presName="parentNode1" presStyleLbl="node1" presStyleIdx="0" presStyleCnt="5">
        <dgm:presLayoutVars>
          <dgm:chMax val="1"/>
          <dgm:bulletEnabled val="1"/>
        </dgm:presLayoutVars>
      </dgm:prSet>
      <dgm:spPr/>
    </dgm:pt>
    <dgm:pt modelId="{67BBC26B-1C25-4B93-8BC1-EFDF46F3867C}" type="pres">
      <dgm:prSet presAssocID="{5427CF75-B655-4994-A031-E6222D88DDF3}" presName="connSite1" presStyleCnt="0"/>
      <dgm:spPr/>
    </dgm:pt>
    <dgm:pt modelId="{042235B2-BBD4-4202-B3C2-51C8019DE40F}" type="pres">
      <dgm:prSet presAssocID="{A36EDFDB-6E63-4B2B-AAC4-C724E945E780}" presName="Name9" presStyleLbl="sibTrans2D1" presStyleIdx="0" presStyleCnt="4"/>
      <dgm:spPr/>
    </dgm:pt>
    <dgm:pt modelId="{3D5E3D26-34A0-4AF3-ACBB-24959A6290EC}" type="pres">
      <dgm:prSet presAssocID="{9D67F140-683A-45AA-B2D6-F144D5E9ABFF}" presName="composite2" presStyleCnt="0"/>
      <dgm:spPr/>
    </dgm:pt>
    <dgm:pt modelId="{5BAE067F-5563-4C43-867B-B3ECFE90FF04}" type="pres">
      <dgm:prSet presAssocID="{9D67F140-683A-45AA-B2D6-F144D5E9ABFF}" presName="dummyNode2" presStyleLbl="node1" presStyleIdx="0" presStyleCnt="5"/>
      <dgm:spPr/>
    </dgm:pt>
    <dgm:pt modelId="{5F818371-E68F-477B-8C82-84DDCCBEAACC}" type="pres">
      <dgm:prSet presAssocID="{9D67F140-683A-45AA-B2D6-F144D5E9ABFF}" presName="childNode2" presStyleLbl="bgAcc1" presStyleIdx="1" presStyleCnt="5" custScaleX="112075" custScaleY="117893" custLinFactNeighborX="4196" custLinFactNeighborY="7032">
        <dgm:presLayoutVars>
          <dgm:bulletEnabled val="1"/>
        </dgm:presLayoutVars>
      </dgm:prSet>
      <dgm:spPr/>
    </dgm:pt>
    <dgm:pt modelId="{37A89AE7-EB84-403E-8E93-E10005191AE1}" type="pres">
      <dgm:prSet presAssocID="{9D67F140-683A-45AA-B2D6-F144D5E9ABFF}" presName="childNode2tx" presStyleLbl="bgAcc1" presStyleIdx="1" presStyleCnt="5">
        <dgm:presLayoutVars>
          <dgm:bulletEnabled val="1"/>
        </dgm:presLayoutVars>
      </dgm:prSet>
      <dgm:spPr/>
    </dgm:pt>
    <dgm:pt modelId="{7BF3ADE3-0B7A-456B-800E-BCC3205E2DC6}" type="pres">
      <dgm:prSet presAssocID="{9D67F140-683A-45AA-B2D6-F144D5E9ABFF}" presName="parentNode2" presStyleLbl="node1" presStyleIdx="1" presStyleCnt="5">
        <dgm:presLayoutVars>
          <dgm:chMax val="0"/>
          <dgm:bulletEnabled val="1"/>
        </dgm:presLayoutVars>
      </dgm:prSet>
      <dgm:spPr/>
    </dgm:pt>
    <dgm:pt modelId="{B7CD54A7-BD53-4343-B501-99C77479BB8A}" type="pres">
      <dgm:prSet presAssocID="{9D67F140-683A-45AA-B2D6-F144D5E9ABFF}" presName="connSite2" presStyleCnt="0"/>
      <dgm:spPr/>
    </dgm:pt>
    <dgm:pt modelId="{0CC6B77B-2D84-4041-9DDB-52B64EC7EED4}" type="pres">
      <dgm:prSet presAssocID="{200F43C0-01F0-4592-B734-AC45E758A72C}" presName="Name18" presStyleLbl="sibTrans2D1" presStyleIdx="1" presStyleCnt="4"/>
      <dgm:spPr/>
    </dgm:pt>
    <dgm:pt modelId="{DB0AAF6D-4921-4836-A007-D0614F2036A7}" type="pres">
      <dgm:prSet presAssocID="{38C9A262-B9E7-4893-95FF-3B0D524DF85D}" presName="composite1" presStyleCnt="0"/>
      <dgm:spPr/>
    </dgm:pt>
    <dgm:pt modelId="{830CDA85-8754-4CC4-B51C-A80BC35858F5}" type="pres">
      <dgm:prSet presAssocID="{38C9A262-B9E7-4893-95FF-3B0D524DF85D}" presName="dummyNode1" presStyleLbl="node1" presStyleIdx="1" presStyleCnt="5"/>
      <dgm:spPr/>
    </dgm:pt>
    <dgm:pt modelId="{19CCBDE4-A10A-4076-A941-C749FC2A29D4}" type="pres">
      <dgm:prSet presAssocID="{38C9A262-B9E7-4893-95FF-3B0D524DF85D}" presName="childNode1" presStyleLbl="bgAcc1" presStyleIdx="2" presStyleCnt="5" custScaleX="110264" custScaleY="117893" custLinFactNeighborX="1547" custLinFactNeighborY="-8812">
        <dgm:presLayoutVars>
          <dgm:bulletEnabled val="1"/>
        </dgm:presLayoutVars>
      </dgm:prSet>
      <dgm:spPr/>
    </dgm:pt>
    <dgm:pt modelId="{E1E17C6A-3AFE-40ED-B3C5-197B87F4E5EC}" type="pres">
      <dgm:prSet presAssocID="{38C9A262-B9E7-4893-95FF-3B0D524DF85D}" presName="childNode1tx" presStyleLbl="bgAcc1" presStyleIdx="2" presStyleCnt="5">
        <dgm:presLayoutVars>
          <dgm:bulletEnabled val="1"/>
        </dgm:presLayoutVars>
      </dgm:prSet>
      <dgm:spPr/>
    </dgm:pt>
    <dgm:pt modelId="{E02AD9AB-C17D-42BD-AA08-C00A36745B6B}" type="pres">
      <dgm:prSet presAssocID="{38C9A262-B9E7-4893-95FF-3B0D524DF85D}" presName="parentNode1" presStyleLbl="node1" presStyleIdx="2" presStyleCnt="5">
        <dgm:presLayoutVars>
          <dgm:chMax val="1"/>
          <dgm:bulletEnabled val="1"/>
        </dgm:presLayoutVars>
      </dgm:prSet>
      <dgm:spPr/>
    </dgm:pt>
    <dgm:pt modelId="{8F71F9BE-6271-4D09-B52B-32FADEC8A234}" type="pres">
      <dgm:prSet presAssocID="{38C9A262-B9E7-4893-95FF-3B0D524DF85D}" presName="connSite1" presStyleCnt="0"/>
      <dgm:spPr/>
    </dgm:pt>
    <dgm:pt modelId="{2759AB43-175B-4A87-8D10-7CBE34775B00}" type="pres">
      <dgm:prSet presAssocID="{4EF8B9AB-C59E-487D-B068-E30B8858B3B7}" presName="Name9" presStyleLbl="sibTrans2D1" presStyleIdx="2" presStyleCnt="4"/>
      <dgm:spPr/>
    </dgm:pt>
    <dgm:pt modelId="{0F930E0E-0F4B-482D-82FE-A8525E77E40B}" type="pres">
      <dgm:prSet presAssocID="{8BA19B6E-ACF9-46F4-B605-3E65E69D3110}" presName="composite2" presStyleCnt="0"/>
      <dgm:spPr/>
    </dgm:pt>
    <dgm:pt modelId="{806D0CD6-38A7-4DC2-9078-FA83CAD13957}" type="pres">
      <dgm:prSet presAssocID="{8BA19B6E-ACF9-46F4-B605-3E65E69D3110}" presName="dummyNode2" presStyleLbl="node1" presStyleIdx="2" presStyleCnt="5"/>
      <dgm:spPr/>
    </dgm:pt>
    <dgm:pt modelId="{FCA9E055-68F6-456D-A8AA-5565913D6873}" type="pres">
      <dgm:prSet presAssocID="{8BA19B6E-ACF9-46F4-B605-3E65E69D3110}" presName="childNode2" presStyleLbl="bgAcc1" presStyleIdx="3" presStyleCnt="5">
        <dgm:presLayoutVars>
          <dgm:bulletEnabled val="1"/>
        </dgm:presLayoutVars>
      </dgm:prSet>
      <dgm:spPr/>
    </dgm:pt>
    <dgm:pt modelId="{899A9FAC-ECE0-4A45-8FB7-97B72FC1F456}" type="pres">
      <dgm:prSet presAssocID="{8BA19B6E-ACF9-46F4-B605-3E65E69D3110}" presName="childNode2tx" presStyleLbl="bgAcc1" presStyleIdx="3" presStyleCnt="5">
        <dgm:presLayoutVars>
          <dgm:bulletEnabled val="1"/>
        </dgm:presLayoutVars>
      </dgm:prSet>
      <dgm:spPr/>
    </dgm:pt>
    <dgm:pt modelId="{CABF51DF-0D60-4F51-AD4B-7FA1EABEC22B}" type="pres">
      <dgm:prSet presAssocID="{8BA19B6E-ACF9-46F4-B605-3E65E69D3110}" presName="parentNode2" presStyleLbl="node1" presStyleIdx="3" presStyleCnt="5">
        <dgm:presLayoutVars>
          <dgm:chMax val="0"/>
          <dgm:bulletEnabled val="1"/>
        </dgm:presLayoutVars>
      </dgm:prSet>
      <dgm:spPr/>
    </dgm:pt>
    <dgm:pt modelId="{DB0DCB8A-2091-4A43-9888-0AE684E68E54}" type="pres">
      <dgm:prSet presAssocID="{8BA19B6E-ACF9-46F4-B605-3E65E69D3110}" presName="connSite2" presStyleCnt="0"/>
      <dgm:spPr/>
    </dgm:pt>
    <dgm:pt modelId="{822FD4A4-7D27-4AC0-8C66-301E19B4C5CA}" type="pres">
      <dgm:prSet presAssocID="{09E6733F-9FC3-44BE-94D4-BBEB85652235}" presName="Name18" presStyleLbl="sibTrans2D1" presStyleIdx="3" presStyleCnt="4"/>
      <dgm:spPr/>
    </dgm:pt>
    <dgm:pt modelId="{6C702D30-C038-4BF9-A1BF-3F366C488A24}" type="pres">
      <dgm:prSet presAssocID="{219E503D-027B-4BCE-B0D8-22BB0FE5D986}" presName="composite1" presStyleCnt="0"/>
      <dgm:spPr/>
    </dgm:pt>
    <dgm:pt modelId="{0F128D28-1F30-43E7-83A9-539E0ADCF369}" type="pres">
      <dgm:prSet presAssocID="{219E503D-027B-4BCE-B0D8-22BB0FE5D986}" presName="dummyNode1" presStyleLbl="node1" presStyleIdx="3" presStyleCnt="5"/>
      <dgm:spPr/>
    </dgm:pt>
    <dgm:pt modelId="{59BA11C5-CB0C-4117-9D66-54998DCB306B}" type="pres">
      <dgm:prSet presAssocID="{219E503D-027B-4BCE-B0D8-22BB0FE5D986}" presName="childNode1" presStyleLbl="bgAcc1" presStyleIdx="4" presStyleCnt="5">
        <dgm:presLayoutVars>
          <dgm:bulletEnabled val="1"/>
        </dgm:presLayoutVars>
      </dgm:prSet>
      <dgm:spPr/>
    </dgm:pt>
    <dgm:pt modelId="{BB8634D3-88F5-41DE-A4E4-52C6D46D51E4}" type="pres">
      <dgm:prSet presAssocID="{219E503D-027B-4BCE-B0D8-22BB0FE5D986}" presName="childNode1tx" presStyleLbl="bgAcc1" presStyleIdx="4" presStyleCnt="5">
        <dgm:presLayoutVars>
          <dgm:bulletEnabled val="1"/>
        </dgm:presLayoutVars>
      </dgm:prSet>
      <dgm:spPr/>
    </dgm:pt>
    <dgm:pt modelId="{A5E4F2C0-88E0-4A3B-B33A-1B87D9AC5BBB}" type="pres">
      <dgm:prSet presAssocID="{219E503D-027B-4BCE-B0D8-22BB0FE5D986}" presName="parentNode1" presStyleLbl="node1" presStyleIdx="4" presStyleCnt="5">
        <dgm:presLayoutVars>
          <dgm:chMax val="1"/>
          <dgm:bulletEnabled val="1"/>
        </dgm:presLayoutVars>
      </dgm:prSet>
      <dgm:spPr/>
    </dgm:pt>
    <dgm:pt modelId="{6B190F76-D866-4E51-AEDC-0A0957D5AE61}" type="pres">
      <dgm:prSet presAssocID="{219E503D-027B-4BCE-B0D8-22BB0FE5D986}" presName="connSite1" presStyleCnt="0"/>
      <dgm:spPr/>
    </dgm:pt>
  </dgm:ptLst>
  <dgm:cxnLst>
    <dgm:cxn modelId="{F5250800-52DD-45FA-9C0E-2AFC43203D6B}" type="presOf" srcId="{F49BE4CC-0F57-45EF-962A-81AF33768AF6}" destId="{59BA11C5-CB0C-4117-9D66-54998DCB306B}" srcOrd="0" destOrd="0" presId="urn:microsoft.com/office/officeart/2005/8/layout/hProcess4"/>
    <dgm:cxn modelId="{D810B502-80D0-4A05-A18A-0DC03B85E54D}" type="presOf" srcId="{7F8E5D26-1B60-40E9-AC3F-0EE0336ACFF2}" destId="{37A89AE7-EB84-403E-8E93-E10005191AE1}" srcOrd="1" destOrd="1" presId="urn:microsoft.com/office/officeart/2005/8/layout/hProcess4"/>
    <dgm:cxn modelId="{52BB0003-C39B-46A8-B4F8-BD5AB2F2E8D9}" srcId="{9D67F140-683A-45AA-B2D6-F144D5E9ABFF}" destId="{97B4AA23-B692-490F-9E65-C3791DB5B87B}" srcOrd="0" destOrd="0" parTransId="{6312A164-C63D-4EA1-9F3F-71EAE9B3102C}" sibTransId="{C15095C0-C6C8-4D6D-ABC8-16F72EED23FD}"/>
    <dgm:cxn modelId="{43342304-6127-48D3-90A4-72180F45C2D3}" type="presOf" srcId="{7F8E5D26-1B60-40E9-AC3F-0EE0336ACFF2}" destId="{5F818371-E68F-477B-8C82-84DDCCBEAACC}" srcOrd="0" destOrd="1" presId="urn:microsoft.com/office/officeart/2005/8/layout/hProcess4"/>
    <dgm:cxn modelId="{9F00FD04-065C-46ED-A950-DE0AD33D9817}" type="presOf" srcId="{D670A108-D941-4AB8-8082-1694AEED578D}" destId="{5F818371-E68F-477B-8C82-84DDCCBEAACC}" srcOrd="0" destOrd="2" presId="urn:microsoft.com/office/officeart/2005/8/layout/hProcess4"/>
    <dgm:cxn modelId="{0FB4FC05-0651-4CEA-8D00-02DC241A0283}" type="presOf" srcId="{5427CF75-B655-4994-A031-E6222D88DDF3}" destId="{4E3E421A-21EF-442A-9F31-D91FFC112C62}" srcOrd="0" destOrd="0" presId="urn:microsoft.com/office/officeart/2005/8/layout/hProcess4"/>
    <dgm:cxn modelId="{9E321408-4509-41BD-AA13-FA73E2B4CB7E}" srcId="{5427CF75-B655-4994-A031-E6222D88DDF3}" destId="{487114DC-233F-4E86-BDF3-CF8E98A67F76}" srcOrd="0" destOrd="0" parTransId="{21652CB2-211B-47E4-A20D-AEAEC40B9DEF}" sibTransId="{FF6EED20-BE6B-437B-9627-8B86282D2255}"/>
    <dgm:cxn modelId="{58E25C0A-E75D-4F1D-ACEF-1B0A30451AA6}" type="presOf" srcId="{9D67F140-683A-45AA-B2D6-F144D5E9ABFF}" destId="{7BF3ADE3-0B7A-456B-800E-BCC3205E2DC6}" srcOrd="0" destOrd="0" presId="urn:microsoft.com/office/officeart/2005/8/layout/hProcess4"/>
    <dgm:cxn modelId="{77233C0B-A3E8-4849-8E18-73FEE3DCAA72}" type="presOf" srcId="{A36EDFDB-6E63-4B2B-AAC4-C724E945E780}" destId="{042235B2-BBD4-4202-B3C2-51C8019DE40F}" srcOrd="0" destOrd="0" presId="urn:microsoft.com/office/officeart/2005/8/layout/hProcess4"/>
    <dgm:cxn modelId="{43313514-BE42-4556-AD67-389E1DF006B9}" type="presOf" srcId="{4EF8B9AB-C59E-487D-B068-E30B8858B3B7}" destId="{2759AB43-175B-4A87-8D10-7CBE34775B00}" srcOrd="0" destOrd="0" presId="urn:microsoft.com/office/officeart/2005/8/layout/hProcess4"/>
    <dgm:cxn modelId="{8968E11D-8621-4E93-81AF-87CBE3F0FACB}" type="presOf" srcId="{38C9A262-B9E7-4893-95FF-3B0D524DF85D}" destId="{E02AD9AB-C17D-42BD-AA08-C00A36745B6B}" srcOrd="0" destOrd="0" presId="urn:microsoft.com/office/officeart/2005/8/layout/hProcess4"/>
    <dgm:cxn modelId="{471ECE1F-8DF7-4AD7-B153-38B0455506A5}" type="presOf" srcId="{3B767041-9BC2-47BE-8CC8-6AF514DFB3F9}" destId="{19CCBDE4-A10A-4076-A941-C749FC2A29D4}" srcOrd="0" destOrd="2" presId="urn:microsoft.com/office/officeart/2005/8/layout/hProcess4"/>
    <dgm:cxn modelId="{4CDDD42A-D9F0-4007-9D32-8930CFB3B5A7}" type="presOf" srcId="{9DE54D19-F1F5-4F8E-9F42-199BE41F00E2}" destId="{A355EC02-18C4-4895-9CCE-124A3C574E72}" srcOrd="1" destOrd="2" presId="urn:microsoft.com/office/officeart/2005/8/layout/hProcess4"/>
    <dgm:cxn modelId="{F2762734-7C2C-4914-AE97-6C715AD7A010}" type="presOf" srcId="{19DFCB8C-C0D8-4732-B22E-18CACFB7DA84}" destId="{19CCBDE4-A10A-4076-A941-C749FC2A29D4}" srcOrd="0" destOrd="1" presId="urn:microsoft.com/office/officeart/2005/8/layout/hProcess4"/>
    <dgm:cxn modelId="{D82BF53B-E8C9-48B6-B0C4-E37B4B1686FB}" type="presOf" srcId="{A999AD15-F300-4FED-ABE0-FB8321D87256}" destId="{8CCF052F-B022-4D41-BD4E-55018F4E88A1}" srcOrd="0" destOrd="0" presId="urn:microsoft.com/office/officeart/2005/8/layout/hProcess4"/>
    <dgm:cxn modelId="{7B006A5E-1B7F-4F54-93CD-62C2E0057C46}" type="presOf" srcId="{7184F840-1BD0-4A91-B3D3-999CAAC13F01}" destId="{19CCBDE4-A10A-4076-A941-C749FC2A29D4}" srcOrd="0" destOrd="0" presId="urn:microsoft.com/office/officeart/2005/8/layout/hProcess4"/>
    <dgm:cxn modelId="{81728262-638F-423E-B257-E98055253EF5}" type="presOf" srcId="{487114DC-233F-4E86-BDF3-CF8E98A67F76}" destId="{2ED85566-132B-4965-B519-DD273C178687}" srcOrd="0" destOrd="0" presId="urn:microsoft.com/office/officeart/2005/8/layout/hProcess4"/>
    <dgm:cxn modelId="{CABD3764-74C8-47B6-9783-74F76CA964A6}" srcId="{9D67F140-683A-45AA-B2D6-F144D5E9ABFF}" destId="{7F8E5D26-1B60-40E9-AC3F-0EE0336ACFF2}" srcOrd="1" destOrd="0" parTransId="{2E78F08B-F4A0-4F39-A4F7-EF8B247BF9AC}" sibTransId="{CD9E348D-483A-4846-BE99-9B3B13203D39}"/>
    <dgm:cxn modelId="{C57BBD47-C387-44DC-BB79-5627C20E95EF}" srcId="{A999AD15-F300-4FED-ABE0-FB8321D87256}" destId="{5427CF75-B655-4994-A031-E6222D88DDF3}" srcOrd="0" destOrd="0" parTransId="{F9176317-5814-4339-85A2-5B8421000CEB}" sibTransId="{A36EDFDB-6E63-4B2B-AAC4-C724E945E780}"/>
    <dgm:cxn modelId="{0AF95E4B-31BE-4A03-BD24-A0E86825172E}" type="presOf" srcId="{200F43C0-01F0-4592-B734-AC45E758A72C}" destId="{0CC6B77B-2D84-4041-9DDB-52B64EC7EED4}" srcOrd="0" destOrd="0" presId="urn:microsoft.com/office/officeart/2005/8/layout/hProcess4"/>
    <dgm:cxn modelId="{427C3F6E-A1B3-48A6-94A3-16F2C22B1FE2}" srcId="{5427CF75-B655-4994-A031-E6222D88DDF3}" destId="{72BB5FE1-5FD3-46DF-B2C3-D2EA0047E589}" srcOrd="1" destOrd="0" parTransId="{5EF48513-BE95-4770-94E9-6A2A9C2C3244}" sibTransId="{789A5158-9B40-43F4-B7D4-67475F699889}"/>
    <dgm:cxn modelId="{E08FFC56-F018-4E9F-8303-4D939D3324BC}" type="presOf" srcId="{72BB5FE1-5FD3-46DF-B2C3-D2EA0047E589}" destId="{2ED85566-132B-4965-B519-DD273C178687}" srcOrd="0" destOrd="1" presId="urn:microsoft.com/office/officeart/2005/8/layout/hProcess4"/>
    <dgm:cxn modelId="{EACEAA7F-7674-47E4-8FCD-95C998F46F08}" srcId="{A999AD15-F300-4FED-ABE0-FB8321D87256}" destId="{8BA19B6E-ACF9-46F4-B605-3E65E69D3110}" srcOrd="3" destOrd="0" parTransId="{9DEC6790-291A-40A2-BA8C-C46BD88A14A4}" sibTransId="{09E6733F-9FC3-44BE-94D4-BBEB85652235}"/>
    <dgm:cxn modelId="{F4C4238B-1B58-45B7-9D54-650AF19203FE}" srcId="{38C9A262-B9E7-4893-95FF-3B0D524DF85D}" destId="{3B767041-9BC2-47BE-8CC8-6AF514DFB3F9}" srcOrd="2" destOrd="0" parTransId="{7EB27105-0B13-4A23-8F9D-1DD54D4A7B52}" sibTransId="{81DA1C10-DB16-4790-8305-8C955832D182}"/>
    <dgm:cxn modelId="{D6B4D88B-EC3B-4472-979B-AEFE91F9C625}" srcId="{38C9A262-B9E7-4893-95FF-3B0D524DF85D}" destId="{7184F840-1BD0-4A91-B3D3-999CAAC13F01}" srcOrd="0" destOrd="0" parTransId="{2855004C-BFA1-45FC-B849-8424F11673AE}" sibTransId="{31E7A2AF-4D48-4C09-BF86-E65369BC83AF}"/>
    <dgm:cxn modelId="{EF728A8E-08EE-4791-A836-BED2C88F1F71}" srcId="{A999AD15-F300-4FED-ABE0-FB8321D87256}" destId="{9D67F140-683A-45AA-B2D6-F144D5E9ABFF}" srcOrd="1" destOrd="0" parTransId="{F3AE1DA2-720C-44A2-A25D-E1564560AE77}" sibTransId="{200F43C0-01F0-4592-B734-AC45E758A72C}"/>
    <dgm:cxn modelId="{17ED1095-EF70-49B9-BE8A-5AFAF1C580C8}" type="presOf" srcId="{19DFCB8C-C0D8-4732-B22E-18CACFB7DA84}" destId="{E1E17C6A-3AFE-40ED-B3C5-197B87F4E5EC}" srcOrd="1" destOrd="1" presId="urn:microsoft.com/office/officeart/2005/8/layout/hProcess4"/>
    <dgm:cxn modelId="{CAA54895-C722-4760-83D8-E638B87002A7}" type="presOf" srcId="{97B4AA23-B692-490F-9E65-C3791DB5B87B}" destId="{37A89AE7-EB84-403E-8E93-E10005191AE1}" srcOrd="1" destOrd="0" presId="urn:microsoft.com/office/officeart/2005/8/layout/hProcess4"/>
    <dgm:cxn modelId="{5068019A-D817-489C-BD4D-38D58342359B}" srcId="{38C9A262-B9E7-4893-95FF-3B0D524DF85D}" destId="{19DFCB8C-C0D8-4732-B22E-18CACFB7DA84}" srcOrd="1" destOrd="0" parTransId="{C7F0848B-2858-44F1-8F5A-6319A531123E}" sibTransId="{CE26CA85-1C40-47BE-B1F9-2CF9CEA80A69}"/>
    <dgm:cxn modelId="{847F08A4-4574-461D-8F7A-6B23A19EBEA4}" type="presOf" srcId="{09E6733F-9FC3-44BE-94D4-BBEB85652235}" destId="{822FD4A4-7D27-4AC0-8C66-301E19B4C5CA}" srcOrd="0" destOrd="0" presId="urn:microsoft.com/office/officeart/2005/8/layout/hProcess4"/>
    <dgm:cxn modelId="{98A655A4-578A-4FFD-BFD4-E40A932F9066}" type="presOf" srcId="{D6479C2E-32F8-489E-976A-93E1670C07F4}" destId="{FCA9E055-68F6-456D-A8AA-5565913D6873}" srcOrd="0" destOrd="0" presId="urn:microsoft.com/office/officeart/2005/8/layout/hProcess4"/>
    <dgm:cxn modelId="{67BCCDAC-92B3-4D52-9DEF-C1EBB22E88E9}" type="presOf" srcId="{8BA19B6E-ACF9-46F4-B605-3E65E69D3110}" destId="{CABF51DF-0D60-4F51-AD4B-7FA1EABEC22B}" srcOrd="0" destOrd="0" presId="urn:microsoft.com/office/officeart/2005/8/layout/hProcess4"/>
    <dgm:cxn modelId="{3338E5B6-81C0-49BC-AE83-DDB87D453142}" type="presOf" srcId="{219E503D-027B-4BCE-B0D8-22BB0FE5D986}" destId="{A5E4F2C0-88E0-4A3B-B33A-1B87D9AC5BBB}" srcOrd="0" destOrd="0" presId="urn:microsoft.com/office/officeart/2005/8/layout/hProcess4"/>
    <dgm:cxn modelId="{7BB6EBC1-05AB-4DF6-89DA-5AA1CE4BBBB3}" srcId="{A999AD15-F300-4FED-ABE0-FB8321D87256}" destId="{219E503D-027B-4BCE-B0D8-22BB0FE5D986}" srcOrd="4" destOrd="0" parTransId="{D25F0C66-D24D-4A56-B1B0-F204A4FB48DC}" sibTransId="{EB3EC517-ECF2-484F-AFB5-D662F8E121EE}"/>
    <dgm:cxn modelId="{D9DF46C4-76F0-4760-875E-F4B2028EC66F}" type="presOf" srcId="{97B4AA23-B692-490F-9E65-C3791DB5B87B}" destId="{5F818371-E68F-477B-8C82-84DDCCBEAACC}" srcOrd="0" destOrd="0" presId="urn:microsoft.com/office/officeart/2005/8/layout/hProcess4"/>
    <dgm:cxn modelId="{31590EC8-0C81-40EB-8CFA-B4BF0CE91FDD}" type="presOf" srcId="{3B767041-9BC2-47BE-8CC8-6AF514DFB3F9}" destId="{E1E17C6A-3AFE-40ED-B3C5-197B87F4E5EC}" srcOrd="1" destOrd="2" presId="urn:microsoft.com/office/officeart/2005/8/layout/hProcess4"/>
    <dgm:cxn modelId="{AEB046C8-12C0-48C1-AA8B-7232A5010CF1}" srcId="{A999AD15-F300-4FED-ABE0-FB8321D87256}" destId="{38C9A262-B9E7-4893-95FF-3B0D524DF85D}" srcOrd="2" destOrd="0" parTransId="{6C727F99-5023-4367-8314-446B8ED61F08}" sibTransId="{4EF8B9AB-C59E-487D-B068-E30B8858B3B7}"/>
    <dgm:cxn modelId="{7B6DE2CC-6F7F-48B4-BBEC-A8BB2D062A40}" type="presOf" srcId="{72BB5FE1-5FD3-46DF-B2C3-D2EA0047E589}" destId="{A355EC02-18C4-4895-9CCE-124A3C574E72}" srcOrd="1" destOrd="1" presId="urn:microsoft.com/office/officeart/2005/8/layout/hProcess4"/>
    <dgm:cxn modelId="{89B1EECC-36D2-46A3-A44D-85773A6BBD26}" type="presOf" srcId="{487114DC-233F-4E86-BDF3-CF8E98A67F76}" destId="{A355EC02-18C4-4895-9CCE-124A3C574E72}" srcOrd="1" destOrd="0" presId="urn:microsoft.com/office/officeart/2005/8/layout/hProcess4"/>
    <dgm:cxn modelId="{DE760DD6-E72D-419D-BC7F-8466E178F86C}" type="presOf" srcId="{D6479C2E-32F8-489E-976A-93E1670C07F4}" destId="{899A9FAC-ECE0-4A45-8FB7-97B72FC1F456}" srcOrd="1" destOrd="0" presId="urn:microsoft.com/office/officeart/2005/8/layout/hProcess4"/>
    <dgm:cxn modelId="{10CB4BDE-65CF-4685-A7D8-CCC04DE8AEF2}" type="presOf" srcId="{D670A108-D941-4AB8-8082-1694AEED578D}" destId="{37A89AE7-EB84-403E-8E93-E10005191AE1}" srcOrd="1" destOrd="2" presId="urn:microsoft.com/office/officeart/2005/8/layout/hProcess4"/>
    <dgm:cxn modelId="{5B14BCDF-25D0-4E0D-9F4F-817DF1C82162}" type="presOf" srcId="{F49BE4CC-0F57-45EF-962A-81AF33768AF6}" destId="{BB8634D3-88F5-41DE-A4E4-52C6D46D51E4}" srcOrd="1" destOrd="0" presId="urn:microsoft.com/office/officeart/2005/8/layout/hProcess4"/>
    <dgm:cxn modelId="{33DE67E1-0D3B-4D56-9E0D-AA19AF915977}" srcId="{5427CF75-B655-4994-A031-E6222D88DDF3}" destId="{9DE54D19-F1F5-4F8E-9F42-199BE41F00E2}" srcOrd="2" destOrd="0" parTransId="{D3A25973-36B9-4445-B3F4-8F62E33FE5AB}" sibTransId="{3C2DAE46-306D-4883-91B7-638E3567D573}"/>
    <dgm:cxn modelId="{DE4577EC-BBE3-4022-B3C7-9407787E7201}" srcId="{219E503D-027B-4BCE-B0D8-22BB0FE5D986}" destId="{F49BE4CC-0F57-45EF-962A-81AF33768AF6}" srcOrd="0" destOrd="0" parTransId="{181D90EA-6F29-43DB-8D7A-B54C53F42AEC}" sibTransId="{FDC4B84E-B118-42F3-A1CE-0AA7E86727C8}"/>
    <dgm:cxn modelId="{57D2EAED-95A4-44A0-B27F-0AE8BCCE0651}" type="presOf" srcId="{9DE54D19-F1F5-4F8E-9F42-199BE41F00E2}" destId="{2ED85566-132B-4965-B519-DD273C178687}" srcOrd="0" destOrd="2" presId="urn:microsoft.com/office/officeart/2005/8/layout/hProcess4"/>
    <dgm:cxn modelId="{6971F1F5-4419-45E2-81D3-87914FA63C2A}" srcId="{8BA19B6E-ACF9-46F4-B605-3E65E69D3110}" destId="{D6479C2E-32F8-489E-976A-93E1670C07F4}" srcOrd="0" destOrd="0" parTransId="{4D7EE93A-46D9-467A-AE69-B2BBF3CD92E0}" sibTransId="{D96C9CE0-ECA0-4C32-8121-CC3395ACAC65}"/>
    <dgm:cxn modelId="{889140F8-6DED-40F4-9AC6-E5701A1E5713}" srcId="{9D67F140-683A-45AA-B2D6-F144D5E9ABFF}" destId="{D670A108-D941-4AB8-8082-1694AEED578D}" srcOrd="2" destOrd="0" parTransId="{6A082CEC-2124-4296-96F4-27A5EEDD57CF}" sibTransId="{4A8E1DC5-402E-48CB-AF2C-DB6C08D40ECE}"/>
    <dgm:cxn modelId="{463771FF-AD6B-4DAA-AB9C-1BF2CE7087B8}" type="presOf" srcId="{7184F840-1BD0-4A91-B3D3-999CAAC13F01}" destId="{E1E17C6A-3AFE-40ED-B3C5-197B87F4E5EC}" srcOrd="1" destOrd="0" presId="urn:microsoft.com/office/officeart/2005/8/layout/hProcess4"/>
    <dgm:cxn modelId="{DB19DCE5-2E92-4A0D-83D5-67C3EC2BE088}" type="presParOf" srcId="{8CCF052F-B022-4D41-BD4E-55018F4E88A1}" destId="{AD31953C-5F6C-4907-AFAE-0BA4924403C1}" srcOrd="0" destOrd="0" presId="urn:microsoft.com/office/officeart/2005/8/layout/hProcess4"/>
    <dgm:cxn modelId="{28199CC9-42AD-48AB-A71C-72D7E6953A5E}" type="presParOf" srcId="{8CCF052F-B022-4D41-BD4E-55018F4E88A1}" destId="{288F491D-002B-43DC-9412-D2C34969801B}" srcOrd="1" destOrd="0" presId="urn:microsoft.com/office/officeart/2005/8/layout/hProcess4"/>
    <dgm:cxn modelId="{F65D94A9-CACD-4D8C-BC87-00F656453467}" type="presParOf" srcId="{8CCF052F-B022-4D41-BD4E-55018F4E88A1}" destId="{2ABA6F1A-BFE0-4EE6-B349-5FA91BD57053}" srcOrd="2" destOrd="0" presId="urn:microsoft.com/office/officeart/2005/8/layout/hProcess4"/>
    <dgm:cxn modelId="{25701C7B-A64E-437C-BB7C-055958F961D7}" type="presParOf" srcId="{2ABA6F1A-BFE0-4EE6-B349-5FA91BD57053}" destId="{26ED9AA1-2460-4B00-BAF5-E3ADDF061C0D}" srcOrd="0" destOrd="0" presId="urn:microsoft.com/office/officeart/2005/8/layout/hProcess4"/>
    <dgm:cxn modelId="{9129D404-50C9-49B7-9C30-E5ECC2440F13}" type="presParOf" srcId="{26ED9AA1-2460-4B00-BAF5-E3ADDF061C0D}" destId="{E34ED485-12B7-4311-9B1A-8DCD3882C8C4}" srcOrd="0" destOrd="0" presId="urn:microsoft.com/office/officeart/2005/8/layout/hProcess4"/>
    <dgm:cxn modelId="{4F485934-A109-44AB-85F4-56E99ECA2DAD}" type="presParOf" srcId="{26ED9AA1-2460-4B00-BAF5-E3ADDF061C0D}" destId="{2ED85566-132B-4965-B519-DD273C178687}" srcOrd="1" destOrd="0" presId="urn:microsoft.com/office/officeart/2005/8/layout/hProcess4"/>
    <dgm:cxn modelId="{3E6D2FD7-241C-4C11-86BA-1FC451B58ACB}" type="presParOf" srcId="{26ED9AA1-2460-4B00-BAF5-E3ADDF061C0D}" destId="{A355EC02-18C4-4895-9CCE-124A3C574E72}" srcOrd="2" destOrd="0" presId="urn:microsoft.com/office/officeart/2005/8/layout/hProcess4"/>
    <dgm:cxn modelId="{F2963E83-8DBD-4904-BB71-8FAB08BF92E7}" type="presParOf" srcId="{26ED9AA1-2460-4B00-BAF5-E3ADDF061C0D}" destId="{4E3E421A-21EF-442A-9F31-D91FFC112C62}" srcOrd="3" destOrd="0" presId="urn:microsoft.com/office/officeart/2005/8/layout/hProcess4"/>
    <dgm:cxn modelId="{6DE32779-55AC-426F-AD62-0F2FAF951F1F}" type="presParOf" srcId="{26ED9AA1-2460-4B00-BAF5-E3ADDF061C0D}" destId="{67BBC26B-1C25-4B93-8BC1-EFDF46F3867C}" srcOrd="4" destOrd="0" presId="urn:microsoft.com/office/officeart/2005/8/layout/hProcess4"/>
    <dgm:cxn modelId="{0A03CC76-2112-49B1-B118-38881E1A28A1}" type="presParOf" srcId="{2ABA6F1A-BFE0-4EE6-B349-5FA91BD57053}" destId="{042235B2-BBD4-4202-B3C2-51C8019DE40F}" srcOrd="1" destOrd="0" presId="urn:microsoft.com/office/officeart/2005/8/layout/hProcess4"/>
    <dgm:cxn modelId="{99316E7A-B108-470D-AFAA-8631F386D0C1}" type="presParOf" srcId="{2ABA6F1A-BFE0-4EE6-B349-5FA91BD57053}" destId="{3D5E3D26-34A0-4AF3-ACBB-24959A6290EC}" srcOrd="2" destOrd="0" presId="urn:microsoft.com/office/officeart/2005/8/layout/hProcess4"/>
    <dgm:cxn modelId="{1062DE3A-1C1C-47CC-8730-13A048B10353}" type="presParOf" srcId="{3D5E3D26-34A0-4AF3-ACBB-24959A6290EC}" destId="{5BAE067F-5563-4C43-867B-B3ECFE90FF04}" srcOrd="0" destOrd="0" presId="urn:microsoft.com/office/officeart/2005/8/layout/hProcess4"/>
    <dgm:cxn modelId="{7024334A-F29F-4384-BBF4-D9FB1FDA1F26}" type="presParOf" srcId="{3D5E3D26-34A0-4AF3-ACBB-24959A6290EC}" destId="{5F818371-E68F-477B-8C82-84DDCCBEAACC}" srcOrd="1" destOrd="0" presId="urn:microsoft.com/office/officeart/2005/8/layout/hProcess4"/>
    <dgm:cxn modelId="{A8EC1A13-88EE-400F-9F69-E8D08F094B0F}" type="presParOf" srcId="{3D5E3D26-34A0-4AF3-ACBB-24959A6290EC}" destId="{37A89AE7-EB84-403E-8E93-E10005191AE1}" srcOrd="2" destOrd="0" presId="urn:microsoft.com/office/officeart/2005/8/layout/hProcess4"/>
    <dgm:cxn modelId="{44F8BD7C-318E-4BB1-8FB5-23C911C4720B}" type="presParOf" srcId="{3D5E3D26-34A0-4AF3-ACBB-24959A6290EC}" destId="{7BF3ADE3-0B7A-456B-800E-BCC3205E2DC6}" srcOrd="3" destOrd="0" presId="urn:microsoft.com/office/officeart/2005/8/layout/hProcess4"/>
    <dgm:cxn modelId="{D8146843-675B-45A8-9972-2BE0D83447EE}" type="presParOf" srcId="{3D5E3D26-34A0-4AF3-ACBB-24959A6290EC}" destId="{B7CD54A7-BD53-4343-B501-99C77479BB8A}" srcOrd="4" destOrd="0" presId="urn:microsoft.com/office/officeart/2005/8/layout/hProcess4"/>
    <dgm:cxn modelId="{A84636C1-BE12-425A-AE7D-BAD4F7383FD8}" type="presParOf" srcId="{2ABA6F1A-BFE0-4EE6-B349-5FA91BD57053}" destId="{0CC6B77B-2D84-4041-9DDB-52B64EC7EED4}" srcOrd="3" destOrd="0" presId="urn:microsoft.com/office/officeart/2005/8/layout/hProcess4"/>
    <dgm:cxn modelId="{85C0AD56-72DE-4C33-B5BE-BBC18B32E228}" type="presParOf" srcId="{2ABA6F1A-BFE0-4EE6-B349-5FA91BD57053}" destId="{DB0AAF6D-4921-4836-A007-D0614F2036A7}" srcOrd="4" destOrd="0" presId="urn:microsoft.com/office/officeart/2005/8/layout/hProcess4"/>
    <dgm:cxn modelId="{429DCAF1-953F-4075-8CDE-B532F9A01F18}" type="presParOf" srcId="{DB0AAF6D-4921-4836-A007-D0614F2036A7}" destId="{830CDA85-8754-4CC4-B51C-A80BC35858F5}" srcOrd="0" destOrd="0" presId="urn:microsoft.com/office/officeart/2005/8/layout/hProcess4"/>
    <dgm:cxn modelId="{02D643DF-0475-4824-A330-2E09929C952E}" type="presParOf" srcId="{DB0AAF6D-4921-4836-A007-D0614F2036A7}" destId="{19CCBDE4-A10A-4076-A941-C749FC2A29D4}" srcOrd="1" destOrd="0" presId="urn:microsoft.com/office/officeart/2005/8/layout/hProcess4"/>
    <dgm:cxn modelId="{E5A23C98-6871-4302-9ED5-7C0DB00910A8}" type="presParOf" srcId="{DB0AAF6D-4921-4836-A007-D0614F2036A7}" destId="{E1E17C6A-3AFE-40ED-B3C5-197B87F4E5EC}" srcOrd="2" destOrd="0" presId="urn:microsoft.com/office/officeart/2005/8/layout/hProcess4"/>
    <dgm:cxn modelId="{7D7669C0-8342-453E-AB5D-21467E486EA8}" type="presParOf" srcId="{DB0AAF6D-4921-4836-A007-D0614F2036A7}" destId="{E02AD9AB-C17D-42BD-AA08-C00A36745B6B}" srcOrd="3" destOrd="0" presId="urn:microsoft.com/office/officeart/2005/8/layout/hProcess4"/>
    <dgm:cxn modelId="{A8F680A7-9ACC-4998-84D7-4240B0520125}" type="presParOf" srcId="{DB0AAF6D-4921-4836-A007-D0614F2036A7}" destId="{8F71F9BE-6271-4D09-B52B-32FADEC8A234}" srcOrd="4" destOrd="0" presId="urn:microsoft.com/office/officeart/2005/8/layout/hProcess4"/>
    <dgm:cxn modelId="{92CB9B3A-C017-42A6-BA0E-4F77D7B60BB4}" type="presParOf" srcId="{2ABA6F1A-BFE0-4EE6-B349-5FA91BD57053}" destId="{2759AB43-175B-4A87-8D10-7CBE34775B00}" srcOrd="5" destOrd="0" presId="urn:microsoft.com/office/officeart/2005/8/layout/hProcess4"/>
    <dgm:cxn modelId="{F7EABA16-EAE3-476F-8FD7-97036DE93235}" type="presParOf" srcId="{2ABA6F1A-BFE0-4EE6-B349-5FA91BD57053}" destId="{0F930E0E-0F4B-482D-82FE-A8525E77E40B}" srcOrd="6" destOrd="0" presId="urn:microsoft.com/office/officeart/2005/8/layout/hProcess4"/>
    <dgm:cxn modelId="{7E2E03F3-D5E6-4320-AC00-E913D5C52CCD}" type="presParOf" srcId="{0F930E0E-0F4B-482D-82FE-A8525E77E40B}" destId="{806D0CD6-38A7-4DC2-9078-FA83CAD13957}" srcOrd="0" destOrd="0" presId="urn:microsoft.com/office/officeart/2005/8/layout/hProcess4"/>
    <dgm:cxn modelId="{389A38E2-0DAE-4F33-9252-81B195CCFD59}" type="presParOf" srcId="{0F930E0E-0F4B-482D-82FE-A8525E77E40B}" destId="{FCA9E055-68F6-456D-A8AA-5565913D6873}" srcOrd="1" destOrd="0" presId="urn:microsoft.com/office/officeart/2005/8/layout/hProcess4"/>
    <dgm:cxn modelId="{820A3BB8-37D3-4E8D-B032-131C5B56ABE2}" type="presParOf" srcId="{0F930E0E-0F4B-482D-82FE-A8525E77E40B}" destId="{899A9FAC-ECE0-4A45-8FB7-97B72FC1F456}" srcOrd="2" destOrd="0" presId="urn:microsoft.com/office/officeart/2005/8/layout/hProcess4"/>
    <dgm:cxn modelId="{B57318B2-4013-4237-839E-4F2FA050653B}" type="presParOf" srcId="{0F930E0E-0F4B-482D-82FE-A8525E77E40B}" destId="{CABF51DF-0D60-4F51-AD4B-7FA1EABEC22B}" srcOrd="3" destOrd="0" presId="urn:microsoft.com/office/officeart/2005/8/layout/hProcess4"/>
    <dgm:cxn modelId="{48E64BF1-5A12-47A7-B7A6-329C492BE47B}" type="presParOf" srcId="{0F930E0E-0F4B-482D-82FE-A8525E77E40B}" destId="{DB0DCB8A-2091-4A43-9888-0AE684E68E54}" srcOrd="4" destOrd="0" presId="urn:microsoft.com/office/officeart/2005/8/layout/hProcess4"/>
    <dgm:cxn modelId="{E56953A1-E4BA-4B73-8980-AFF1841F507A}" type="presParOf" srcId="{2ABA6F1A-BFE0-4EE6-B349-5FA91BD57053}" destId="{822FD4A4-7D27-4AC0-8C66-301E19B4C5CA}" srcOrd="7" destOrd="0" presId="urn:microsoft.com/office/officeart/2005/8/layout/hProcess4"/>
    <dgm:cxn modelId="{E5F6A223-67B7-4B97-87B9-28EAFFFC03BA}" type="presParOf" srcId="{2ABA6F1A-BFE0-4EE6-B349-5FA91BD57053}" destId="{6C702D30-C038-4BF9-A1BF-3F366C488A24}" srcOrd="8" destOrd="0" presId="urn:microsoft.com/office/officeart/2005/8/layout/hProcess4"/>
    <dgm:cxn modelId="{4CC85D15-4A89-4FBF-AE69-AE98B3EF637A}" type="presParOf" srcId="{6C702D30-C038-4BF9-A1BF-3F366C488A24}" destId="{0F128D28-1F30-43E7-83A9-539E0ADCF369}" srcOrd="0" destOrd="0" presId="urn:microsoft.com/office/officeart/2005/8/layout/hProcess4"/>
    <dgm:cxn modelId="{58806A2B-1729-47E8-9C7E-F14BC5DDA189}" type="presParOf" srcId="{6C702D30-C038-4BF9-A1BF-3F366C488A24}" destId="{59BA11C5-CB0C-4117-9D66-54998DCB306B}" srcOrd="1" destOrd="0" presId="urn:microsoft.com/office/officeart/2005/8/layout/hProcess4"/>
    <dgm:cxn modelId="{42A7D48D-E9B3-4EBD-98F8-5A9995A10726}" type="presParOf" srcId="{6C702D30-C038-4BF9-A1BF-3F366C488A24}" destId="{BB8634D3-88F5-41DE-A4E4-52C6D46D51E4}" srcOrd="2" destOrd="0" presId="urn:microsoft.com/office/officeart/2005/8/layout/hProcess4"/>
    <dgm:cxn modelId="{3E243AC0-CEEE-4539-B7BA-8AB9F6EDFDFB}" type="presParOf" srcId="{6C702D30-C038-4BF9-A1BF-3F366C488A24}" destId="{A5E4F2C0-88E0-4A3B-B33A-1B87D9AC5BBB}" srcOrd="3" destOrd="0" presId="urn:microsoft.com/office/officeart/2005/8/layout/hProcess4"/>
    <dgm:cxn modelId="{A39655D2-89B7-4DF1-AE7E-D0ECF50FB873}" type="presParOf" srcId="{6C702D30-C038-4BF9-A1BF-3F366C488A24}" destId="{6B190F76-D866-4E51-AEDC-0A0957D5AE6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4D8195-869A-46E3-97A9-0F2D7FA5145A}">
      <dsp:nvSpPr>
        <dsp:cNvPr id="0" name=""/>
        <dsp:cNvSpPr/>
      </dsp:nvSpPr>
      <dsp:spPr>
        <a:xfrm>
          <a:off x="0" y="213794"/>
          <a:ext cx="1946718" cy="116803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189,300+ items sent to storage</a:t>
          </a:r>
        </a:p>
      </dsp:txBody>
      <dsp:txXfrm>
        <a:off x="0" y="213794"/>
        <a:ext cx="1946718" cy="1168030"/>
      </dsp:txXfrm>
    </dsp:sp>
    <dsp:sp modelId="{3989CF50-86CB-4290-8CDD-A79B8EE27741}">
      <dsp:nvSpPr>
        <dsp:cNvPr id="0" name=""/>
        <dsp:cNvSpPr/>
      </dsp:nvSpPr>
      <dsp:spPr>
        <a:xfrm>
          <a:off x="2141389" y="213794"/>
          <a:ext cx="1946718" cy="116803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63,000 items deaccessioned from collection</a:t>
          </a:r>
        </a:p>
      </dsp:txBody>
      <dsp:txXfrm>
        <a:off x="2141389" y="213794"/>
        <a:ext cx="1946718" cy="1168030"/>
      </dsp:txXfrm>
    </dsp:sp>
    <dsp:sp modelId="{02D5F0CA-6695-4EAE-A241-2A0A74F3B4B4}">
      <dsp:nvSpPr>
        <dsp:cNvPr id="0" name=""/>
        <dsp:cNvSpPr/>
      </dsp:nvSpPr>
      <dsp:spPr>
        <a:xfrm>
          <a:off x="4282779" y="213794"/>
          <a:ext cx="1946718" cy="116803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16,120 records confirmed as missing/non-existent</a:t>
          </a:r>
        </a:p>
      </dsp:txBody>
      <dsp:txXfrm>
        <a:off x="4282779" y="213794"/>
        <a:ext cx="1946718" cy="1168030"/>
      </dsp:txXfrm>
    </dsp:sp>
    <dsp:sp modelId="{78CDD17A-09A9-4091-8F81-1FD7E61DBD94}">
      <dsp:nvSpPr>
        <dsp:cNvPr id="0" name=""/>
        <dsp:cNvSpPr/>
      </dsp:nvSpPr>
      <dsp:spPr>
        <a:xfrm>
          <a:off x="0" y="1576497"/>
          <a:ext cx="1946718" cy="116803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Improvements made to over 11,000 metadata records</a:t>
          </a:r>
        </a:p>
      </dsp:txBody>
      <dsp:txXfrm>
        <a:off x="0" y="1576497"/>
        <a:ext cx="1946718" cy="1168030"/>
      </dsp:txXfrm>
    </dsp:sp>
    <dsp:sp modelId="{A22FB3C3-C121-462D-A389-81F210E9AD42}">
      <dsp:nvSpPr>
        <dsp:cNvPr id="0" name=""/>
        <dsp:cNvSpPr/>
      </dsp:nvSpPr>
      <dsp:spPr>
        <a:xfrm>
          <a:off x="2141389" y="1576497"/>
          <a:ext cx="1946718" cy="116803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Over 91,000 items reclassified</a:t>
          </a:r>
        </a:p>
      </dsp:txBody>
      <dsp:txXfrm>
        <a:off x="2141389" y="1576497"/>
        <a:ext cx="1946718" cy="1168030"/>
      </dsp:txXfrm>
    </dsp:sp>
    <dsp:sp modelId="{C0CDF419-E050-4C52-ABE4-A08CAF8277A7}">
      <dsp:nvSpPr>
        <dsp:cNvPr id="0" name=""/>
        <dsp:cNvSpPr/>
      </dsp:nvSpPr>
      <dsp:spPr>
        <a:xfrm>
          <a:off x="4282779" y="1576497"/>
          <a:ext cx="1946718" cy="116803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87,300 items repaired or cleaned</a:t>
          </a:r>
        </a:p>
      </dsp:txBody>
      <dsp:txXfrm>
        <a:off x="4282779" y="1576497"/>
        <a:ext cx="1946718" cy="1168030"/>
      </dsp:txXfrm>
    </dsp:sp>
    <dsp:sp modelId="{1B3CC072-55B7-49E8-B694-6D9A0FB3015B}">
      <dsp:nvSpPr>
        <dsp:cNvPr id="0" name=""/>
        <dsp:cNvSpPr/>
      </dsp:nvSpPr>
      <dsp:spPr>
        <a:xfrm>
          <a:off x="1070694" y="2939200"/>
          <a:ext cx="1946718" cy="116803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Academic consultation on all 532,000+ items in scope</a:t>
          </a:r>
        </a:p>
      </dsp:txBody>
      <dsp:txXfrm>
        <a:off x="1070694" y="2939200"/>
        <a:ext cx="1946718" cy="1168030"/>
      </dsp:txXfrm>
    </dsp:sp>
    <dsp:sp modelId="{21C009AA-B08F-4FD2-9BE9-5380FC6AC52E}">
      <dsp:nvSpPr>
        <dsp:cNvPr id="0" name=""/>
        <dsp:cNvSpPr/>
      </dsp:nvSpPr>
      <dsp:spPr>
        <a:xfrm>
          <a:off x="3212084" y="2939200"/>
          <a:ext cx="1946718" cy="116803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Over 10,000 lines of feedback received</a:t>
          </a:r>
        </a:p>
      </dsp:txBody>
      <dsp:txXfrm>
        <a:off x="3212084" y="2939200"/>
        <a:ext cx="1946718" cy="11680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D85566-132B-4965-B519-DD273C178687}">
      <dsp:nvSpPr>
        <dsp:cNvPr id="0" name=""/>
        <dsp:cNvSpPr/>
      </dsp:nvSpPr>
      <dsp:spPr>
        <a:xfrm>
          <a:off x="5102" y="1427470"/>
          <a:ext cx="1889706" cy="16930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>
              <a:latin typeface="Arial"/>
              <a:cs typeface="Arial"/>
            </a:rPr>
            <a:t>KPI given on customer satisfaction in enquiry handling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3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>
              <a:latin typeface="Arial"/>
              <a:cs typeface="Arial"/>
            </a:rPr>
            <a:t>Target 90%</a:t>
          </a:r>
        </a:p>
      </dsp:txBody>
      <dsp:txXfrm>
        <a:off x="44064" y="1466432"/>
        <a:ext cx="1811782" cy="1252348"/>
      </dsp:txXfrm>
    </dsp:sp>
    <dsp:sp modelId="{042235B2-BBD4-4202-B3C2-51C8019DE40F}">
      <dsp:nvSpPr>
        <dsp:cNvPr id="0" name=""/>
        <dsp:cNvSpPr/>
      </dsp:nvSpPr>
      <dsp:spPr>
        <a:xfrm>
          <a:off x="1054126" y="1858935"/>
          <a:ext cx="2220441" cy="2220441"/>
        </a:xfrm>
        <a:prstGeom prst="leftCircularArrow">
          <a:avLst>
            <a:gd name="adj1" fmla="val 3271"/>
            <a:gd name="adj2" fmla="val 403713"/>
            <a:gd name="adj3" fmla="val 2372823"/>
            <a:gd name="adj4" fmla="val 9218088"/>
            <a:gd name="adj5" fmla="val 3817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3E421A-21EF-442A-9F31-D91FFC112C62}">
      <dsp:nvSpPr>
        <dsp:cNvPr id="0" name=""/>
        <dsp:cNvSpPr/>
      </dsp:nvSpPr>
      <dsp:spPr>
        <a:xfrm>
          <a:off x="466351" y="2811845"/>
          <a:ext cx="1547533" cy="6154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KPI Set</a:t>
          </a:r>
        </a:p>
      </dsp:txBody>
      <dsp:txXfrm>
        <a:off x="484376" y="2829870"/>
        <a:ext cx="1511483" cy="579353"/>
      </dsp:txXfrm>
    </dsp:sp>
    <dsp:sp modelId="{5F818371-E68F-477B-8C82-84DDCCBEAACC}">
      <dsp:nvSpPr>
        <dsp:cNvPr id="0" name=""/>
        <dsp:cNvSpPr/>
      </dsp:nvSpPr>
      <dsp:spPr>
        <a:xfrm>
          <a:off x="2432845" y="1654279"/>
          <a:ext cx="1951197" cy="1692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>
              <a:latin typeface="Arial"/>
              <a:cs typeface="Arial"/>
            </a:rPr>
            <a:t>Existing data sets explored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1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>
              <a:latin typeface="Arial"/>
              <a:cs typeface="Arial"/>
            </a:rPr>
            <a:t>Gap in data identified</a:t>
          </a:r>
        </a:p>
      </dsp:txBody>
      <dsp:txXfrm>
        <a:off x="2471803" y="2055995"/>
        <a:ext cx="1873281" cy="1252198"/>
      </dsp:txXfrm>
    </dsp:sp>
    <dsp:sp modelId="{0CC6B77B-2D84-4041-9DDB-52B64EC7EED4}">
      <dsp:nvSpPr>
        <dsp:cNvPr id="0" name=""/>
        <dsp:cNvSpPr/>
      </dsp:nvSpPr>
      <dsp:spPr>
        <a:xfrm>
          <a:off x="3436198" y="670112"/>
          <a:ext cx="2373246" cy="2373246"/>
        </a:xfrm>
        <a:prstGeom prst="circularArrow">
          <a:avLst>
            <a:gd name="adj1" fmla="val 3061"/>
            <a:gd name="adj2" fmla="val 375845"/>
            <a:gd name="adj3" fmla="val 19222725"/>
            <a:gd name="adj4" fmla="val 12349591"/>
            <a:gd name="adj5" fmla="val 3571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F3ADE3-0B7A-456B-800E-BCC3205E2DC6}">
      <dsp:nvSpPr>
        <dsp:cNvPr id="0" name=""/>
        <dsp:cNvSpPr/>
      </dsp:nvSpPr>
      <dsp:spPr>
        <a:xfrm>
          <a:off x="2851789" y="1374068"/>
          <a:ext cx="1547533" cy="6154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Data Gap</a:t>
          </a:r>
        </a:p>
      </dsp:txBody>
      <dsp:txXfrm>
        <a:off x="2869814" y="1392093"/>
        <a:ext cx="1511483" cy="579353"/>
      </dsp:txXfrm>
    </dsp:sp>
    <dsp:sp modelId="{19CCBDE4-A10A-4076-A941-C749FC2A29D4}">
      <dsp:nvSpPr>
        <dsp:cNvPr id="0" name=""/>
        <dsp:cNvSpPr/>
      </dsp:nvSpPr>
      <dsp:spPr>
        <a:xfrm>
          <a:off x="4772164" y="1428603"/>
          <a:ext cx="1919668" cy="1692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>
              <a:latin typeface="Arial"/>
              <a:cs typeface="Arial"/>
            </a:rPr>
            <a:t>Move to proactively requesting feedback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3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>
              <a:latin typeface="Arial"/>
              <a:cs typeface="Arial"/>
            </a:rPr>
            <a:t>Form sent after every online enquiry</a:t>
          </a:r>
          <a:br>
            <a:rPr lang="en-GB" sz="1300" kern="1200">
              <a:solidFill>
                <a:srgbClr val="000000"/>
              </a:solidFill>
              <a:latin typeface="Arial"/>
              <a:cs typeface="Arial"/>
            </a:rPr>
          </a:br>
          <a:br>
            <a:rPr lang="en-GB" sz="1700" kern="1200">
              <a:latin typeface="Arial"/>
              <a:cs typeface="Arial"/>
            </a:rPr>
          </a:br>
          <a:endParaRPr lang="en-GB" sz="1300" kern="1200">
            <a:solidFill>
              <a:srgbClr val="000000"/>
            </a:solidFill>
            <a:latin typeface="Arial"/>
            <a:cs typeface="Arial"/>
          </a:endParaRPr>
        </a:p>
      </dsp:txBody>
      <dsp:txXfrm>
        <a:off x="4811122" y="1467561"/>
        <a:ext cx="1841752" cy="1252198"/>
      </dsp:txXfrm>
    </dsp:sp>
    <dsp:sp modelId="{2759AB43-175B-4A87-8D10-7CBE34775B00}">
      <dsp:nvSpPr>
        <dsp:cNvPr id="0" name=""/>
        <dsp:cNvSpPr/>
      </dsp:nvSpPr>
      <dsp:spPr>
        <a:xfrm>
          <a:off x="5795302" y="1962656"/>
          <a:ext cx="2012283" cy="2012283"/>
        </a:xfrm>
        <a:prstGeom prst="leftCircularArrow">
          <a:avLst>
            <a:gd name="adj1" fmla="val 3610"/>
            <a:gd name="adj2" fmla="val 449080"/>
            <a:gd name="adj3" fmla="val 2222635"/>
            <a:gd name="adj4" fmla="val 9022533"/>
            <a:gd name="adj5" fmla="val 4212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2AD9AB-C17D-42BD-AA08-C00A36745B6B}">
      <dsp:nvSpPr>
        <dsp:cNvPr id="0" name=""/>
        <dsp:cNvSpPr/>
      </dsp:nvSpPr>
      <dsp:spPr>
        <a:xfrm>
          <a:off x="5221461" y="2811844"/>
          <a:ext cx="1547533" cy="6154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CSAT form launched</a:t>
          </a:r>
        </a:p>
      </dsp:txBody>
      <dsp:txXfrm>
        <a:off x="5239486" y="2829869"/>
        <a:ext cx="1511483" cy="579353"/>
      </dsp:txXfrm>
    </dsp:sp>
    <dsp:sp modelId="{FCA9E055-68F6-456D-A8AA-5565913D6873}">
      <dsp:nvSpPr>
        <dsp:cNvPr id="0" name=""/>
        <dsp:cNvSpPr/>
      </dsp:nvSpPr>
      <dsp:spPr>
        <a:xfrm>
          <a:off x="7114904" y="1682687"/>
          <a:ext cx="1740975" cy="14359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>
              <a:latin typeface="Arial"/>
              <a:cs typeface="Arial"/>
            </a:rPr>
            <a:t>First quarter of data has now been captured</a:t>
          </a:r>
        </a:p>
      </dsp:txBody>
      <dsp:txXfrm>
        <a:off x="7147949" y="2023434"/>
        <a:ext cx="1674885" cy="1062148"/>
      </dsp:txXfrm>
    </dsp:sp>
    <dsp:sp modelId="{822FD4A4-7D27-4AC0-8C66-301E19B4C5CA}">
      <dsp:nvSpPr>
        <dsp:cNvPr id="0" name=""/>
        <dsp:cNvSpPr/>
      </dsp:nvSpPr>
      <dsp:spPr>
        <a:xfrm>
          <a:off x="8061380" y="770532"/>
          <a:ext cx="2234741" cy="2234741"/>
        </a:xfrm>
        <a:prstGeom prst="circularArrow">
          <a:avLst>
            <a:gd name="adj1" fmla="val 3251"/>
            <a:gd name="adj2" fmla="val 400931"/>
            <a:gd name="adj3" fmla="val 19423558"/>
            <a:gd name="adj4" fmla="val 12575511"/>
            <a:gd name="adj5" fmla="val 3792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BF51DF-0D60-4F51-AD4B-7FA1EABEC22B}">
      <dsp:nvSpPr>
        <dsp:cNvPr id="0" name=""/>
        <dsp:cNvSpPr/>
      </dsp:nvSpPr>
      <dsp:spPr>
        <a:xfrm>
          <a:off x="7501787" y="1374986"/>
          <a:ext cx="1547533" cy="6154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Data Collected</a:t>
          </a:r>
        </a:p>
      </dsp:txBody>
      <dsp:txXfrm>
        <a:off x="7519812" y="1393011"/>
        <a:ext cx="1511483" cy="579353"/>
      </dsp:txXfrm>
    </dsp:sp>
    <dsp:sp modelId="{59BA11C5-CB0C-4117-9D66-54998DCB306B}">
      <dsp:nvSpPr>
        <dsp:cNvPr id="0" name=""/>
        <dsp:cNvSpPr/>
      </dsp:nvSpPr>
      <dsp:spPr>
        <a:xfrm>
          <a:off x="9395230" y="1682687"/>
          <a:ext cx="1740975" cy="14359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>
              <a:latin typeface="Arial"/>
              <a:cs typeface="Arial"/>
            </a:rPr>
            <a:t>Shared with library through Power </a:t>
          </a:r>
          <a:r>
            <a:rPr lang="en-GB" sz="1300" kern="1200">
              <a:solidFill>
                <a:srgbClr val="000000"/>
              </a:solidFill>
              <a:latin typeface="Arial"/>
              <a:cs typeface="Arial"/>
            </a:rPr>
            <a:t>Bi</a:t>
          </a:r>
          <a:br>
            <a:rPr lang="en-GB" sz="1700" kern="1200">
              <a:solidFill>
                <a:srgbClr val="000000"/>
              </a:solidFill>
              <a:latin typeface="Arial"/>
              <a:cs typeface="Arial"/>
            </a:rPr>
          </a:br>
          <a:br>
            <a:rPr lang="en-GB" sz="1700" kern="1200">
              <a:solidFill>
                <a:srgbClr val="000000"/>
              </a:solidFill>
              <a:latin typeface="Arial"/>
              <a:cs typeface="Arial"/>
            </a:rPr>
          </a:br>
          <a:br>
            <a:rPr lang="en-GB" sz="1700" kern="1200">
              <a:solidFill>
                <a:srgbClr val="000000"/>
              </a:solidFill>
              <a:latin typeface="Arial"/>
              <a:cs typeface="Arial"/>
            </a:rPr>
          </a:br>
          <a:br>
            <a:rPr lang="en-GB" sz="1700" kern="1200">
              <a:solidFill>
                <a:srgbClr val="000000"/>
              </a:solidFill>
              <a:latin typeface="Arial"/>
              <a:cs typeface="Arial"/>
            </a:rPr>
          </a:br>
          <a:br>
            <a:rPr lang="en-GB" sz="2100" kern="1200">
              <a:latin typeface="Arial"/>
              <a:cs typeface="Arial"/>
            </a:rPr>
          </a:br>
          <a:br>
            <a:rPr lang="en-GB" sz="2100" kern="1200">
              <a:latin typeface="Arial"/>
              <a:cs typeface="Arial"/>
            </a:rPr>
          </a:br>
          <a:endParaRPr lang="en-GB" sz="1700" kern="1200">
            <a:latin typeface="Arial"/>
            <a:cs typeface="Arial"/>
          </a:endParaRPr>
        </a:p>
      </dsp:txBody>
      <dsp:txXfrm>
        <a:off x="9428275" y="1715732"/>
        <a:ext cx="1674885" cy="1062148"/>
      </dsp:txXfrm>
    </dsp:sp>
    <dsp:sp modelId="{A5E4F2C0-88E0-4A3B-B33A-1B87D9AC5BBB}">
      <dsp:nvSpPr>
        <dsp:cNvPr id="0" name=""/>
        <dsp:cNvSpPr/>
      </dsp:nvSpPr>
      <dsp:spPr>
        <a:xfrm>
          <a:off x="9782114" y="2810926"/>
          <a:ext cx="1547533" cy="6154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Data Shared</a:t>
          </a:r>
          <a:br>
            <a:rPr lang="en-GB" sz="1900" kern="1200">
              <a:latin typeface="Lucida Sans"/>
            </a:rPr>
          </a:br>
          <a:endParaRPr lang="en-GB" sz="1900" kern="1200"/>
        </a:p>
      </dsp:txBody>
      <dsp:txXfrm>
        <a:off x="9800139" y="2828951"/>
        <a:ext cx="1511483" cy="5793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54761-1460-C44E-8EE9-132392DCD1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82BE9-307A-AB49-B561-9E71E3CE8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29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3D421-3143-47CA-ACA9-5443A0940D94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A50D6-6132-4FF4-AFC5-01B946DDB4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693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54560" y="2060849"/>
            <a:ext cx="7591573" cy="1226567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b="1" spc="-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584" y="3287415"/>
            <a:ext cx="7584843" cy="86409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351584" y="4149081"/>
            <a:ext cx="3071283" cy="359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22 June 2021</a:t>
            </a:r>
          </a:p>
        </p:txBody>
      </p:sp>
      <p:pic>
        <p:nvPicPr>
          <p:cNvPr id="7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3715225-994B-F847-BBCD-98E6DC60B0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03511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7 -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GOES HERE</a:t>
            </a:r>
            <a:endParaRPr lang="en-GB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4418" y="2060972"/>
            <a:ext cx="10848180" cy="43923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0" name="Logo Placeholder 4">
            <a:extLst>
              <a:ext uri="{FF2B5EF4-FFF2-40B4-BE49-F238E27FC236}">
                <a16:creationId xmlns:a16="http://schemas.microsoft.com/office/drawing/2014/main" id="{32CE8160-2881-ED45-AA91-E1B5C99042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36088" y="-279125"/>
            <a:ext cx="2855912" cy="163862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br>
              <a:rPr lang="en-US"/>
            </a:br>
            <a:br>
              <a:rPr lang="en-US"/>
            </a:br>
            <a:r>
              <a:rPr lang="en-US" err="1"/>
              <a:t>UoS</a:t>
            </a:r>
            <a:r>
              <a:rPr lang="en-US"/>
              <a:t> logo</a:t>
            </a:r>
          </a:p>
        </p:txBody>
      </p:sp>
      <p:sp>
        <p:nvSpPr>
          <p:cNvPr id="8" name="Insert Image Guidance"/>
          <p:cNvSpPr/>
          <p:nvPr userDrawn="1"/>
        </p:nvSpPr>
        <p:spPr>
          <a:xfrm>
            <a:off x="-3504695" y="3723872"/>
            <a:ext cx="3360008" cy="1286843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9999" tIns="179999" rIns="179999" bIns="179999">
            <a:spAutoFit/>
          </a:bodyPr>
          <a:lstStyle/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Try to insert an image of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19.05cm high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 by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33.87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cm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wide </a:t>
            </a: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on this layout to avoid distortion.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spcBef>
                <a:spcPts val="0"/>
              </a:spcBef>
              <a:defRPr sz="1800"/>
            </a:pPr>
            <a:endParaRPr sz="10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Please ensure, the image has a simple background to display the logo and text overlapping.</a:t>
            </a:r>
          </a:p>
        </p:txBody>
      </p:sp>
    </p:spTree>
    <p:extLst>
      <p:ext uri="{BB962C8B-B14F-4D97-AF65-F5344CB8AC3E}">
        <p14:creationId xmlns:p14="http://schemas.microsoft.com/office/powerpoint/2010/main" val="1508968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8 -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3392" y="692696"/>
            <a:ext cx="5198368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>
                <a:solidFill>
                  <a:srgbClr val="49596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4418" y="1844824"/>
            <a:ext cx="5183716" cy="4321026"/>
          </a:xfrm>
          <a:prstGeom prst="rect">
            <a:avLst/>
          </a:prstGeom>
        </p:spPr>
        <p:txBody>
          <a:bodyPr anchor="ctr" anchorCtr="0"/>
          <a:lstStyle>
            <a:lvl1pPr>
              <a:spcBef>
                <a:spcPts val="0"/>
              </a:spcBef>
              <a:spcAft>
                <a:spcPts val="1200"/>
              </a:spcAft>
              <a:defRPr sz="2000">
                <a:solidFill>
                  <a:srgbClr val="495961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800">
                <a:solidFill>
                  <a:srgbClr val="495961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1800">
                <a:solidFill>
                  <a:srgbClr val="495961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defRPr sz="1600">
                <a:solidFill>
                  <a:srgbClr val="495961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defRPr sz="1400">
                <a:solidFill>
                  <a:srgbClr val="4959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999989" y="1844824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678995" y="836712"/>
            <a:ext cx="3071283" cy="28803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Picture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5999989" y="3789040"/>
            <a:ext cx="3071283" cy="28803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Picture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9159048" y="3789040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Picture</a:t>
            </a:r>
          </a:p>
        </p:txBody>
      </p:sp>
      <p:pic>
        <p:nvPicPr>
          <p:cNvPr id="15" name="University Logo" descr="Logo&#10;&#10;Description automatically generated with medium confidence">
            <a:extLst>
              <a:ext uri="{FF2B5EF4-FFF2-40B4-BE49-F238E27FC236}">
                <a16:creationId xmlns:a16="http://schemas.microsoft.com/office/drawing/2014/main" id="{2CDFD2A4-E157-6048-B367-731F0EDB2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78" y="-279125"/>
            <a:ext cx="2880322" cy="1619893"/>
          </a:xfrm>
          <a:prstGeom prst="rect">
            <a:avLst/>
          </a:prstGeom>
        </p:spPr>
      </p:pic>
      <p:sp>
        <p:nvSpPr>
          <p:cNvPr id="11" name="Insert Image Guidance"/>
          <p:cNvSpPr/>
          <p:nvPr userDrawn="1"/>
        </p:nvSpPr>
        <p:spPr>
          <a:xfrm>
            <a:off x="-3504695" y="3723871"/>
            <a:ext cx="3360008" cy="1440732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9999" tIns="179999" rIns="179999" bIns="179999">
            <a:spAutoFit/>
          </a:bodyPr>
          <a:lstStyle/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Try to insert a</a:t>
            </a:r>
            <a:r>
              <a:rPr lang="en-GB"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 square</a:t>
            </a:r>
            <a:r>
              <a:rPr lang="en-GB" sz="1000" baseline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 image of</a:t>
            </a: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8cm high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 by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8.53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cm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wide </a:t>
            </a: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</a:t>
            </a:r>
            <a:r>
              <a:rPr lang="en-GB"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r a rectangle of </a:t>
            </a:r>
            <a:r>
              <a:rPr lang="en-GB" sz="1000" b="1" u="sng">
                <a:solidFill>
                  <a:srgbClr val="FF0000"/>
                </a:solidFill>
                <a:latin typeface="+mn-lt"/>
                <a:ea typeface="Lucida Sans"/>
                <a:cs typeface="Lucida Sans"/>
                <a:sym typeface="Lucida Sans"/>
              </a:rPr>
              <a:t>5.2cm high by 7.2cm wide</a:t>
            </a: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r>
              <a:rPr lang="en-GB"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to </a:t>
            </a: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this layout to avoid distortion.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spcBef>
                <a:spcPts val="0"/>
              </a:spcBef>
              <a:defRPr sz="1800"/>
            </a:pPr>
            <a:endParaRPr sz="10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Please ensure, the image has a simple background to display the logo and text overlapping.</a:t>
            </a:r>
          </a:p>
        </p:txBody>
      </p:sp>
    </p:spTree>
    <p:extLst>
      <p:ext uri="{BB962C8B-B14F-4D97-AF65-F5344CB8AC3E}">
        <p14:creationId xmlns:p14="http://schemas.microsoft.com/office/powerpoint/2010/main" val="427391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/>
          <p:nvPr userDrawn="1"/>
        </p:nvSpPr>
        <p:spPr>
          <a:xfrm>
            <a:off x="2351584" y="2700210"/>
            <a:ext cx="758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pc="-150">
                <a:solidFill>
                  <a:schemeClr val="bg1"/>
                </a:solidFill>
              </a:rPr>
              <a:t>YOUR</a:t>
            </a:r>
            <a:r>
              <a:rPr lang="en-GB" sz="3200" b="1" spc="-150" baseline="0">
                <a:solidFill>
                  <a:schemeClr val="bg1"/>
                </a:solidFill>
              </a:rPr>
              <a:t> QUESTIONS</a:t>
            </a:r>
            <a:endParaRPr lang="en-GB" sz="3200" b="1" spc="-15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351584" y="3356522"/>
            <a:ext cx="7584843" cy="1800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spc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Copy here</a:t>
            </a:r>
            <a:endParaRPr lang="en-GB"/>
          </a:p>
        </p:txBody>
      </p:sp>
      <p:pic>
        <p:nvPicPr>
          <p:cNvPr id="7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32411DA-15FA-804A-A497-A21BA241FF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59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E444E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3393" y="1844825"/>
            <a:ext cx="10847916" cy="439305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000">
                <a:solidFill>
                  <a:srgbClr val="2E444E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800">
                <a:solidFill>
                  <a:srgbClr val="2E444E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>
                <a:solidFill>
                  <a:srgbClr val="2E444E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defRPr>
                <a:solidFill>
                  <a:srgbClr val="2E444E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defRPr>
                <a:solidFill>
                  <a:srgbClr val="2E444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69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 - Portrai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3392" y="692696"/>
            <a:ext cx="5198368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>
                <a:solidFill>
                  <a:srgbClr val="49596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4418" y="1844824"/>
            <a:ext cx="5183716" cy="4321026"/>
          </a:xfrm>
          <a:prstGeom prst="rect">
            <a:avLst/>
          </a:prstGeom>
        </p:spPr>
        <p:txBody>
          <a:bodyPr anchor="ctr" anchorCtr="0"/>
          <a:lstStyle>
            <a:lvl1pPr>
              <a:spcBef>
                <a:spcPts val="0"/>
              </a:spcBef>
              <a:spcAft>
                <a:spcPts val="1200"/>
              </a:spcAft>
              <a:defRPr sz="2000">
                <a:solidFill>
                  <a:srgbClr val="495961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800">
                <a:solidFill>
                  <a:srgbClr val="495961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1800">
                <a:solidFill>
                  <a:srgbClr val="495961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defRPr sz="1600">
                <a:solidFill>
                  <a:srgbClr val="495961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defRPr sz="1400">
                <a:solidFill>
                  <a:srgbClr val="4959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00752" y="0"/>
            <a:ext cx="6191249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7" name="Logo Placeholder 4">
            <a:extLst>
              <a:ext uri="{FF2B5EF4-FFF2-40B4-BE49-F238E27FC236}">
                <a16:creationId xmlns:a16="http://schemas.microsoft.com/office/drawing/2014/main" id="{6E32AEBA-4B57-D64A-AE0B-12B4BD886BD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36088" y="-279125"/>
            <a:ext cx="2855912" cy="163862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br>
              <a:rPr lang="en-US"/>
            </a:br>
            <a:br>
              <a:rPr lang="en-US"/>
            </a:br>
            <a:r>
              <a:rPr lang="en-US" err="1"/>
              <a:t>UoS</a:t>
            </a:r>
            <a:r>
              <a:rPr lang="en-US"/>
              <a:t> logo</a:t>
            </a:r>
          </a:p>
        </p:txBody>
      </p:sp>
      <p:sp>
        <p:nvSpPr>
          <p:cNvPr id="8" name="Insert Image Guidance"/>
          <p:cNvSpPr/>
          <p:nvPr userDrawn="1"/>
        </p:nvSpPr>
        <p:spPr>
          <a:xfrm>
            <a:off x="-3504695" y="3723872"/>
            <a:ext cx="3360008" cy="1286843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9999" tIns="179999" rIns="179999" bIns="179999">
            <a:spAutoFit/>
          </a:bodyPr>
          <a:lstStyle/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Try to insert an image of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19.05cm high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 by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17.2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cm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wide </a:t>
            </a: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on this layout to avoid distortion.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spcBef>
                <a:spcPts val="0"/>
              </a:spcBef>
              <a:defRPr sz="1800"/>
            </a:pPr>
            <a:endParaRPr sz="10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Please ensure, the image has a simple background to display the logo and text overlapping.</a:t>
            </a:r>
          </a:p>
        </p:txBody>
      </p:sp>
    </p:spTree>
    <p:extLst>
      <p:ext uri="{BB962C8B-B14F-4D97-AF65-F5344CB8AC3E}">
        <p14:creationId xmlns:p14="http://schemas.microsoft.com/office/powerpoint/2010/main" val="2169860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 - 4 landscap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3392" y="692696"/>
            <a:ext cx="10945216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>
                <a:solidFill>
                  <a:srgbClr val="49596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3392" y="1628800"/>
            <a:ext cx="5280587" cy="2204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88021" y="1628800"/>
            <a:ext cx="5280587" cy="2204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23392" y="4005064"/>
            <a:ext cx="5280587" cy="2204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88021" y="4005064"/>
            <a:ext cx="5280587" cy="2204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pic>
        <p:nvPicPr>
          <p:cNvPr id="9" name="University Logo" descr="Logo&#10;&#10;Description automatically generated with medium confidence">
            <a:extLst>
              <a:ext uri="{FF2B5EF4-FFF2-40B4-BE49-F238E27FC236}">
                <a16:creationId xmlns:a16="http://schemas.microsoft.com/office/drawing/2014/main" id="{40A0B99E-C609-A648-98D3-FB4D211A54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78" y="-279125"/>
            <a:ext cx="2880322" cy="1619893"/>
          </a:xfrm>
          <a:prstGeom prst="rect">
            <a:avLst/>
          </a:prstGeom>
        </p:spPr>
      </p:pic>
      <p:sp>
        <p:nvSpPr>
          <p:cNvPr id="11" name="Insert Image Guidance"/>
          <p:cNvSpPr/>
          <p:nvPr userDrawn="1"/>
        </p:nvSpPr>
        <p:spPr>
          <a:xfrm>
            <a:off x="-3504695" y="3723872"/>
            <a:ext cx="3360008" cy="1286843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9999" tIns="179999" rIns="179999" bIns="179999">
            <a:spAutoFit/>
          </a:bodyPr>
          <a:lstStyle/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Try to insert an image of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6.12cm high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 by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14.67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cm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wide </a:t>
            </a: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on this layout to avoid distortion.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spcBef>
                <a:spcPts val="0"/>
              </a:spcBef>
              <a:defRPr sz="1800"/>
            </a:pPr>
            <a:endParaRPr sz="10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Please ensure, the image has a simple background to display the logo and text overlapping.</a:t>
            </a:r>
          </a:p>
        </p:txBody>
      </p:sp>
    </p:spTree>
    <p:extLst>
      <p:ext uri="{BB962C8B-B14F-4D97-AF65-F5344CB8AC3E}">
        <p14:creationId xmlns:p14="http://schemas.microsoft.com/office/powerpoint/2010/main" val="1086816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 - Landscape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3392" y="692696"/>
            <a:ext cx="10945216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>
                <a:solidFill>
                  <a:srgbClr val="49596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23392" y="1628800"/>
            <a:ext cx="3552395" cy="2204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271798" y="1628800"/>
            <a:ext cx="3648405" cy="2204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016213" y="1628800"/>
            <a:ext cx="3552395" cy="2204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624418" y="3933825"/>
            <a:ext cx="10944191" cy="2374900"/>
          </a:xfrm>
          <a:prstGeom prst="rect">
            <a:avLst/>
          </a:prstGeom>
        </p:spPr>
        <p:txBody>
          <a:bodyPr anchor="ctr" anchorCtr="0"/>
          <a:lstStyle>
            <a:lvl1pPr>
              <a:spcBef>
                <a:spcPts val="0"/>
              </a:spcBef>
              <a:spcAft>
                <a:spcPts val="1200"/>
              </a:spcAft>
              <a:defRPr sz="2000">
                <a:solidFill>
                  <a:srgbClr val="495961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800">
                <a:solidFill>
                  <a:srgbClr val="495961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1800">
                <a:solidFill>
                  <a:srgbClr val="495961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defRPr sz="1600">
                <a:solidFill>
                  <a:srgbClr val="495961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defRPr sz="1400">
                <a:solidFill>
                  <a:srgbClr val="4959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University Logo" descr="Logo&#10;&#10;Description automatically generated with medium confidence">
            <a:extLst>
              <a:ext uri="{FF2B5EF4-FFF2-40B4-BE49-F238E27FC236}">
                <a16:creationId xmlns:a16="http://schemas.microsoft.com/office/drawing/2014/main" id="{6C761534-24A3-304B-B7E3-455E9F0FEC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78" y="-279125"/>
            <a:ext cx="2880322" cy="1619893"/>
          </a:xfrm>
          <a:prstGeom prst="rect">
            <a:avLst/>
          </a:prstGeom>
        </p:spPr>
      </p:pic>
      <p:sp>
        <p:nvSpPr>
          <p:cNvPr id="9" name="Insert Image Guidance"/>
          <p:cNvSpPr/>
          <p:nvPr userDrawn="1"/>
        </p:nvSpPr>
        <p:spPr>
          <a:xfrm>
            <a:off x="-3504695" y="3723872"/>
            <a:ext cx="3360008" cy="1286843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9999" tIns="179999" rIns="179999" bIns="179999">
            <a:spAutoFit/>
          </a:bodyPr>
          <a:lstStyle/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Try to insert an image of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6.12cm high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 by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9.87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cm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wide </a:t>
            </a: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on this layout to avoid distortion.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spcBef>
                <a:spcPts val="0"/>
              </a:spcBef>
              <a:defRPr sz="1800"/>
            </a:pPr>
            <a:endParaRPr sz="10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Please ensure, the image has a simple background to display the logo and text overlapping.</a:t>
            </a:r>
          </a:p>
        </p:txBody>
      </p:sp>
    </p:spTree>
    <p:extLst>
      <p:ext uri="{BB962C8B-B14F-4D97-AF65-F5344CB8AC3E}">
        <p14:creationId xmlns:p14="http://schemas.microsoft.com/office/powerpoint/2010/main" val="241037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4 - Landscap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3392" y="692696"/>
            <a:ext cx="10945216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>
                <a:solidFill>
                  <a:srgbClr val="49596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23392" y="1628800"/>
            <a:ext cx="3552395" cy="2204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271798" y="1628800"/>
            <a:ext cx="3648405" cy="2204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016213" y="1628800"/>
            <a:ext cx="3552395" cy="2204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623392" y="3933056"/>
            <a:ext cx="3552395" cy="2204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4271798" y="3933056"/>
            <a:ext cx="3648405" cy="2204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8016213" y="3933056"/>
            <a:ext cx="3552395" cy="22048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pic>
        <p:nvPicPr>
          <p:cNvPr id="11" name="University Logo" descr="Logo&#10;&#10;Description automatically generated with medium confidence">
            <a:extLst>
              <a:ext uri="{FF2B5EF4-FFF2-40B4-BE49-F238E27FC236}">
                <a16:creationId xmlns:a16="http://schemas.microsoft.com/office/drawing/2014/main" id="{35269F99-CD7D-2F42-A6A7-EF952C0C17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78" y="-279125"/>
            <a:ext cx="2880322" cy="1619893"/>
          </a:xfrm>
          <a:prstGeom prst="rect">
            <a:avLst/>
          </a:prstGeom>
        </p:spPr>
      </p:pic>
      <p:sp>
        <p:nvSpPr>
          <p:cNvPr id="14" name="Insert Image Guidance"/>
          <p:cNvSpPr/>
          <p:nvPr userDrawn="1"/>
        </p:nvSpPr>
        <p:spPr>
          <a:xfrm>
            <a:off x="-3504695" y="3723872"/>
            <a:ext cx="3360008" cy="1286843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9999" tIns="179999" rIns="179999" bIns="179999">
            <a:spAutoFit/>
          </a:bodyPr>
          <a:lstStyle/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Try to insert an image of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6.12cm high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 by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9.87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cm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wide </a:t>
            </a: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on this layout to avoid distortion.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spcBef>
                <a:spcPts val="0"/>
              </a:spcBef>
              <a:defRPr sz="1800"/>
            </a:pPr>
            <a:endParaRPr sz="10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Please ensure, the image has a simple background to display the logo and text overlapping.</a:t>
            </a:r>
          </a:p>
        </p:txBody>
      </p:sp>
    </p:spTree>
    <p:extLst>
      <p:ext uri="{BB962C8B-B14F-4D97-AF65-F5344CB8AC3E}">
        <p14:creationId xmlns:p14="http://schemas.microsoft.com/office/powerpoint/2010/main" val="2705431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5 - 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392" y="692696"/>
            <a:ext cx="10945216" cy="936104"/>
          </a:xfrm>
        </p:spPr>
        <p:txBody>
          <a:bodyPr/>
          <a:lstStyle>
            <a:lvl1pPr>
              <a:defRPr>
                <a:solidFill>
                  <a:srgbClr val="49596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916832"/>
            <a:ext cx="3333785" cy="43924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367808" y="1916113"/>
            <a:ext cx="3359149" cy="43926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Picture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8208235" y="1916832"/>
            <a:ext cx="3359149" cy="43926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Picture</a:t>
            </a:r>
          </a:p>
        </p:txBody>
      </p:sp>
      <p:pic>
        <p:nvPicPr>
          <p:cNvPr id="9" name="University Logo" descr="Logo&#10;&#10;Description automatically generated with medium confidence">
            <a:extLst>
              <a:ext uri="{FF2B5EF4-FFF2-40B4-BE49-F238E27FC236}">
                <a16:creationId xmlns:a16="http://schemas.microsoft.com/office/drawing/2014/main" id="{EB7C4776-AB2B-7746-8DA7-70D4502CB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78" y="-279125"/>
            <a:ext cx="2880322" cy="1619893"/>
          </a:xfrm>
          <a:prstGeom prst="rect">
            <a:avLst/>
          </a:prstGeom>
        </p:spPr>
      </p:pic>
      <p:sp>
        <p:nvSpPr>
          <p:cNvPr id="12" name="Insert Image Guidance"/>
          <p:cNvSpPr/>
          <p:nvPr userDrawn="1"/>
        </p:nvSpPr>
        <p:spPr>
          <a:xfrm>
            <a:off x="-3504695" y="3723872"/>
            <a:ext cx="3360008" cy="1286843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9999" tIns="179999" rIns="179999" bIns="179999">
            <a:spAutoFit/>
          </a:bodyPr>
          <a:lstStyle/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Try to insert an image of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12.2cm high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 by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9.26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cm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wide </a:t>
            </a: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on this layout to avoid distortion.</a:t>
            </a:r>
            <a:endParaRPr sz="1800">
              <a:solidFill>
                <a:srgbClr val="FFFFFF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spcBef>
                <a:spcPts val="0"/>
              </a:spcBef>
              <a:defRPr sz="1800"/>
            </a:pPr>
            <a:endParaRPr sz="10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Please ensure, the image has a simple background to display the logo and text overlapping.</a:t>
            </a:r>
          </a:p>
        </p:txBody>
      </p:sp>
    </p:spTree>
    <p:extLst>
      <p:ext uri="{BB962C8B-B14F-4D97-AF65-F5344CB8AC3E}">
        <p14:creationId xmlns:p14="http://schemas.microsoft.com/office/powerpoint/2010/main" val="305322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6 - Dual 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49596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3393" y="1844824"/>
            <a:ext cx="10847916" cy="302433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000">
                <a:solidFill>
                  <a:srgbClr val="495961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800">
                <a:solidFill>
                  <a:srgbClr val="495961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1800">
                <a:solidFill>
                  <a:srgbClr val="495961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defRPr sz="1600">
                <a:solidFill>
                  <a:srgbClr val="495961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defRPr sz="1400">
                <a:solidFill>
                  <a:srgbClr val="49596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Logo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623391" y="5013099"/>
            <a:ext cx="3550411" cy="13682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21" name="Logo Placeholder 4"/>
          <p:cNvSpPr>
            <a:spLocks noGrp="1"/>
          </p:cNvSpPr>
          <p:nvPr>
            <p:ph type="pic" sz="quarter" idx="30" hasCustomPrompt="1"/>
          </p:nvPr>
        </p:nvSpPr>
        <p:spPr>
          <a:xfrm>
            <a:off x="4271796" y="5013099"/>
            <a:ext cx="3550411" cy="13682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19" name="Logo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7920203" y="5013099"/>
            <a:ext cx="3550410" cy="13682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en-GB"/>
              <a:t>Logo</a:t>
            </a:r>
          </a:p>
        </p:txBody>
      </p:sp>
      <p:pic>
        <p:nvPicPr>
          <p:cNvPr id="9" name="University Logo" descr="Logo&#10;&#10;Description automatically generated with medium confidence">
            <a:extLst>
              <a:ext uri="{FF2B5EF4-FFF2-40B4-BE49-F238E27FC236}">
                <a16:creationId xmlns:a16="http://schemas.microsoft.com/office/drawing/2014/main" id="{D8B51F11-0E7E-CD46-B6C1-D4FD67C7E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78" y="-279125"/>
            <a:ext cx="2880322" cy="1619893"/>
          </a:xfrm>
          <a:prstGeom prst="rect">
            <a:avLst/>
          </a:prstGeom>
        </p:spPr>
      </p:pic>
      <p:sp>
        <p:nvSpPr>
          <p:cNvPr id="13" name="Insert Image Guidance"/>
          <p:cNvSpPr/>
          <p:nvPr userDrawn="1"/>
        </p:nvSpPr>
        <p:spPr>
          <a:xfrm>
            <a:off x="-3504695" y="3723871"/>
            <a:ext cx="3360008" cy="1594620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9999" tIns="179999" rIns="179999" bIns="179999">
            <a:spAutoFit/>
          </a:bodyPr>
          <a:lstStyle/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Try to insert </a:t>
            </a:r>
            <a:r>
              <a:rPr lang="en-GB"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a logo </a:t>
            </a: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of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3.8cm high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 by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9.33</a:t>
            </a:r>
            <a:r>
              <a:rPr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cm </a:t>
            </a:r>
            <a:r>
              <a:rPr lang="en-GB" sz="1000" b="1" u="sng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wide </a:t>
            </a: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on this layout to avoid distortion.</a:t>
            </a:r>
            <a:r>
              <a:rPr lang="en-GB"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 If the logo does not fit,</a:t>
            </a:r>
            <a:r>
              <a:rPr lang="en-GB" sz="1000" baseline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 p</a:t>
            </a:r>
            <a:r>
              <a:rPr lang="en-GB"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lease</a:t>
            </a:r>
            <a:r>
              <a:rPr lang="en-GB" sz="1000" baseline="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 keep </a:t>
            </a:r>
            <a:r>
              <a:rPr lang="en-GB" sz="1000" b="1" baseline="0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height to a maximum of 3.8cm.</a:t>
            </a:r>
            <a:endParaRPr sz="1800" b="1">
              <a:solidFill>
                <a:srgbClr val="FF0000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lvl="0" defTabSz="457200">
              <a:spcBef>
                <a:spcPts val="0"/>
              </a:spcBef>
              <a:defRPr sz="1800"/>
            </a:pPr>
            <a:endParaRPr sz="10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lvl="0" defTabSz="457200">
              <a:spcBef>
                <a:spcPts val="0"/>
              </a:spcBef>
              <a:defRPr sz="1800"/>
            </a:pPr>
            <a:r>
              <a: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Please ensure, the image has a simple background to display the logo and text overlapping.</a:t>
            </a:r>
          </a:p>
        </p:txBody>
      </p:sp>
    </p:spTree>
    <p:extLst>
      <p:ext uri="{BB962C8B-B14F-4D97-AF65-F5344CB8AC3E}">
        <p14:creationId xmlns:p14="http://schemas.microsoft.com/office/powerpoint/2010/main" val="812839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07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06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23392" y="1844825"/>
            <a:ext cx="10862997" cy="438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3"/>
          <p:cNvSpPr txBox="1"/>
          <p:nvPr/>
        </p:nvSpPr>
        <p:spPr>
          <a:xfrm>
            <a:off x="10992544" y="6400135"/>
            <a:ext cx="960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4274112-3819-4E3C-A2C8-15D563C4EB1E}" type="slidenum">
              <a:rPr lang="en-GB" sz="1000" smtClean="0"/>
              <a:t>‹#›</a:t>
            </a:fld>
            <a:endParaRPr lang="en-GB" sz="1000"/>
          </a:p>
        </p:txBody>
      </p:sp>
      <p:pic>
        <p:nvPicPr>
          <p:cNvPr id="8" name="University Logo" descr="Logo&#10;&#10;Description automatically generated with medium confidence">
            <a:extLst>
              <a:ext uri="{FF2B5EF4-FFF2-40B4-BE49-F238E27FC236}">
                <a16:creationId xmlns:a16="http://schemas.microsoft.com/office/drawing/2014/main" id="{87826CD3-130D-D440-8ABD-6248D8758A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78" y="-279125"/>
            <a:ext cx="2880322" cy="16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spc="-150">
          <a:solidFill>
            <a:srgbClr val="49596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rgbClr val="49596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800" kern="1200">
          <a:solidFill>
            <a:srgbClr val="49596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rgbClr val="49596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600" kern="1200">
          <a:solidFill>
            <a:srgbClr val="49596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»"/>
        <a:defRPr sz="1400" kern="1200">
          <a:solidFill>
            <a:srgbClr val="49596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6" name="Slide Number Placeholder 2"/>
          <p:cNvSpPr txBox="1"/>
          <p:nvPr/>
        </p:nvSpPr>
        <p:spPr>
          <a:xfrm>
            <a:off x="10992544" y="6400135"/>
            <a:ext cx="960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4274112-3819-4E3C-A2C8-15D563C4EB1E}" type="slidenum">
              <a:rPr lang="en-GB" sz="1000" smtClean="0"/>
              <a:t>‹#›</a:t>
            </a:fld>
            <a:endParaRPr lang="en-GB" sz="1000"/>
          </a:p>
        </p:txBody>
      </p:sp>
      <p:grpSp>
        <p:nvGrpSpPr>
          <p:cNvPr id="8" name="Template Guidance">
            <a:extLst>
              <a:ext uri="{FF2B5EF4-FFF2-40B4-BE49-F238E27FC236}">
                <a16:creationId xmlns:a16="http://schemas.microsoft.com/office/drawing/2014/main" id="{CF4B51D5-84FD-C449-A7AE-7618789970AC}"/>
              </a:ext>
            </a:extLst>
          </p:cNvPr>
          <p:cNvGrpSpPr/>
          <p:nvPr userDrawn="1"/>
        </p:nvGrpSpPr>
        <p:grpSpPr>
          <a:xfrm>
            <a:off x="-3481064" y="-2"/>
            <a:ext cx="3360013" cy="1902396"/>
            <a:chOff x="-3481064" y="-2"/>
            <a:chExt cx="3360013" cy="1902396"/>
          </a:xfrm>
        </p:grpSpPr>
        <p:sp>
          <p:nvSpPr>
            <p:cNvPr id="9" name="Template Guidance">
              <a:extLst>
                <a:ext uri="{FF2B5EF4-FFF2-40B4-BE49-F238E27FC236}">
                  <a16:creationId xmlns:a16="http://schemas.microsoft.com/office/drawing/2014/main" id="{84CA3E85-4D6B-3B43-B41F-20A952F239A0}"/>
                </a:ext>
              </a:extLst>
            </p:cNvPr>
            <p:cNvSpPr/>
            <p:nvPr userDrawn="1"/>
          </p:nvSpPr>
          <p:spPr>
            <a:xfrm>
              <a:off x="-3481064" y="-2"/>
              <a:ext cx="3360013" cy="1902396"/>
            </a:xfrm>
            <a:prstGeom prst="rect">
              <a:avLst/>
            </a:prstGeom>
            <a:solidFill>
              <a:srgbClr val="53535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79999" tIns="179999" rIns="179999" bIns="179999" numCol="1" anchor="t">
              <a:spAutoFit/>
            </a:bodyPr>
            <a:lstStyle/>
            <a:p>
              <a:pPr lvl="0" defTabSz="457200">
                <a:spcBef>
                  <a:spcPts val="0"/>
                </a:spcBef>
                <a:defRPr sz="1800"/>
              </a:pPr>
              <a:r>
                <a:rPr sz="1000" b="1">
                  <a:solidFill>
                    <a:srgbClr val="FFFFFF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To insert image in the picture placeholder, please follow the below instructions:</a:t>
              </a:r>
              <a:endPara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endParaRPr>
            </a:p>
            <a:p>
              <a:pPr lvl="0" defTabSz="457200">
                <a:spcBef>
                  <a:spcPts val="0"/>
                </a:spcBef>
                <a:defRPr sz="1800"/>
              </a:pPr>
              <a:endParaRPr sz="1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  <a:p>
              <a:pPr marL="14113" lvl="0" indent="-14113" defTabSz="457200">
                <a:spcBef>
                  <a:spcPts val="0"/>
                </a:spcBef>
                <a:buClr>
                  <a:srgbClr val="FFFFFF"/>
                </a:buClr>
                <a:buSzPct val="100000"/>
                <a:buFont typeface="Helvetica"/>
                <a:buAutoNum type="arabicPeriod"/>
                <a:tabLst>
                  <a:tab pos="1257300" algn="l"/>
                </a:tabLst>
                <a:defRPr sz="1800"/>
              </a:pPr>
              <a:r>
                <a:rPr sz="1000">
                  <a:solidFill>
                    <a:srgbClr val="FFFFFF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Click the 	icon in the grey placeholder</a:t>
              </a:r>
              <a:endPara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endParaRPr>
            </a:p>
            <a:p>
              <a:pPr marL="14113" lvl="0" indent="-14113" defTabSz="457200">
                <a:spcBef>
                  <a:spcPts val="0"/>
                </a:spcBef>
                <a:buClr>
                  <a:srgbClr val="FFFFFF"/>
                </a:buClr>
                <a:buSzPct val="100000"/>
                <a:buFont typeface="Helvetica"/>
                <a:buAutoNum type="arabicPeriod"/>
                <a:tabLst>
                  <a:tab pos="1155700" algn="l"/>
                </a:tabLst>
                <a:defRPr sz="1800"/>
              </a:pPr>
              <a:r>
                <a:rPr sz="1000">
                  <a:solidFill>
                    <a:srgbClr val="FFFFFF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Browse to the folder where the required image is saved.</a:t>
              </a:r>
              <a:endPara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endParaRPr>
            </a:p>
            <a:p>
              <a:pPr marL="14113" lvl="0" indent="-14113" defTabSz="457200">
                <a:spcBef>
                  <a:spcPts val="0"/>
                </a:spcBef>
                <a:buClr>
                  <a:srgbClr val="FFFFFF"/>
                </a:buClr>
                <a:buSzPct val="100000"/>
                <a:buFont typeface="Helvetica"/>
                <a:buAutoNum type="arabicPeriod"/>
                <a:tabLst>
                  <a:tab pos="1155700" algn="l"/>
                </a:tabLst>
                <a:defRPr sz="1800"/>
              </a:pPr>
              <a:r>
                <a:rPr sz="1000">
                  <a:solidFill>
                    <a:srgbClr val="FFFFFF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Click to select the image and insert the image.</a:t>
              </a:r>
              <a:endPara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endParaRPr>
            </a:p>
            <a:p>
              <a:pPr marL="14113" lvl="0" indent="-14113" defTabSz="457200">
                <a:spcBef>
                  <a:spcPts val="0"/>
                </a:spcBef>
                <a:buClr>
                  <a:srgbClr val="FFFFFF"/>
                </a:buClr>
                <a:buSzPct val="100000"/>
                <a:buFont typeface="Helvetica"/>
                <a:buAutoNum type="arabicPeriod"/>
                <a:tabLst>
                  <a:tab pos="1155700" algn="l"/>
                </a:tabLst>
                <a:defRPr sz="1800"/>
              </a:pPr>
              <a:r>
                <a:rPr sz="1000">
                  <a:solidFill>
                    <a:srgbClr val="FFFFFF"/>
                  </a:solidFill>
                  <a:latin typeface="Lucida Sans"/>
                  <a:ea typeface="Lucida Sans"/>
                  <a:cs typeface="Lucida Sans"/>
                  <a:sym typeface="Lucida Sans"/>
                </a:rPr>
                <a:t>Once the image is placed, go to Drawing Tools |  Send Backward  |  Send to Back (or right mouse click Send to Back)</a:t>
              </a:r>
            </a:p>
          </p:txBody>
        </p:sp>
        <p:pic>
          <p:nvPicPr>
            <p:cNvPr id="10" name="Image Icon">
              <a:extLst>
                <a:ext uri="{FF2B5EF4-FFF2-40B4-BE49-F238E27FC236}">
                  <a16:creationId xmlns:a16="http://schemas.microsoft.com/office/drawing/2014/main" id="{AB0298BE-BA4C-1443-B542-25C97BD80B60}"/>
                </a:ext>
              </a:extLst>
            </p:cNvPr>
            <p:cNvPicPr/>
            <p:nvPr userDrawn="1"/>
          </p:nvPicPr>
          <p:blipFill>
            <a:blip r:embed="rId10" cstate="print"/>
            <a:stretch>
              <a:fillRect/>
            </a:stretch>
          </p:blipFill>
          <p:spPr>
            <a:xfrm>
              <a:off x="-2521325" y="532368"/>
              <a:ext cx="310847" cy="233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5949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90" r:id="rId4"/>
    <p:sldLayoutId id="2147483688" r:id="rId5"/>
    <p:sldLayoutId id="2147483691" r:id="rId6"/>
    <p:sldLayoutId id="2147483689" r:id="rId7"/>
    <p:sldLayoutId id="2147483707" r:id="rId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spc="-150">
          <a:solidFill>
            <a:srgbClr val="49596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2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153593" y="1550058"/>
            <a:ext cx="7591573" cy="1226567"/>
          </a:xfrm>
        </p:spPr>
        <p:txBody>
          <a:bodyPr/>
          <a:lstStyle/>
          <a:p>
            <a:r>
              <a:rPr lang="en-GB"/>
              <a:t>Building a Data Driven Library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192485" y="5033174"/>
            <a:ext cx="3071283" cy="359395"/>
          </a:xfrm>
        </p:spPr>
        <p:txBody>
          <a:bodyPr/>
          <a:lstStyle/>
          <a:p>
            <a:r>
              <a:rPr lang="en-GB"/>
              <a:t>28 November 2025</a:t>
            </a:r>
          </a:p>
        </p:txBody>
      </p:sp>
      <p:sp>
        <p:nvSpPr>
          <p:cNvPr id="2" name="Subtitle 10">
            <a:extLst>
              <a:ext uri="{FF2B5EF4-FFF2-40B4-BE49-F238E27FC236}">
                <a16:creationId xmlns:a16="http://schemas.microsoft.com/office/drawing/2014/main" id="{A2080E17-AB1A-D71C-008A-FA24E8344D5C}"/>
              </a:ext>
            </a:extLst>
          </p:cNvPr>
          <p:cNvSpPr txBox="1">
            <a:spLocks/>
          </p:cNvSpPr>
          <p:nvPr/>
        </p:nvSpPr>
        <p:spPr>
          <a:xfrm>
            <a:off x="2191787" y="3722077"/>
            <a:ext cx="4108210" cy="86409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Robbie McGregor</a:t>
            </a:r>
          </a:p>
          <a:p>
            <a:r>
              <a:rPr lang="en-GB" i="1"/>
              <a:t>Library Programme Manager, University of Southampton</a:t>
            </a:r>
          </a:p>
        </p:txBody>
      </p:sp>
      <p:sp>
        <p:nvSpPr>
          <p:cNvPr id="3" name="Subtitle 10">
            <a:extLst>
              <a:ext uri="{FF2B5EF4-FFF2-40B4-BE49-F238E27FC236}">
                <a16:creationId xmlns:a16="http://schemas.microsoft.com/office/drawing/2014/main" id="{B1F4D624-85EE-1B50-4627-00F8DA60A7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9323" y="3722077"/>
            <a:ext cx="4108210" cy="864096"/>
          </a:xfrm>
        </p:spPr>
        <p:txBody>
          <a:bodyPr/>
          <a:lstStyle/>
          <a:p>
            <a:r>
              <a:rPr lang="en-GB"/>
              <a:t>Rick Wilson-Rose</a:t>
            </a:r>
          </a:p>
          <a:p>
            <a:r>
              <a:rPr lang="en-GB" i="1"/>
              <a:t>Customer Services Manager, University of Southampton</a:t>
            </a:r>
          </a:p>
        </p:txBody>
      </p:sp>
    </p:spTree>
    <p:extLst>
      <p:ext uri="{BB962C8B-B14F-4D97-AF65-F5344CB8AC3E}">
        <p14:creationId xmlns:p14="http://schemas.microsoft.com/office/powerpoint/2010/main" val="4109671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90900-D6D2-DFD3-932B-45C5F906A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3975B-11C2-62BD-3259-A80F3404D3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6502" y="1844824"/>
            <a:ext cx="5366412" cy="4321026"/>
          </a:xfrm>
        </p:spPr>
        <p:txBody>
          <a:bodyPr lIns="91440" tIns="45720" rIns="91440" bIns="45720" anchor="t" anchorCtr="0"/>
          <a:lstStyle/>
          <a:p>
            <a:pPr marL="0" indent="0">
              <a:buNone/>
            </a:pPr>
            <a:endParaRPr lang="en-GB">
              <a:ea typeface="+mn-lt"/>
              <a:cs typeface="+mn-lt"/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8A2CFA5B-E979-C209-872D-D6F023D01F30}"/>
              </a:ext>
            </a:extLst>
          </p:cNvPr>
          <p:cNvSpPr txBox="1">
            <a:spLocks/>
          </p:cNvSpPr>
          <p:nvPr/>
        </p:nvSpPr>
        <p:spPr>
          <a:xfrm>
            <a:off x="528604" y="1087694"/>
            <a:ext cx="8238793" cy="4518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spc="-150">
                <a:solidFill>
                  <a:srgbClr val="49596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i="1" dirty="0"/>
              <a:t>Enquiry Transformation Project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A0FBF920-3FAA-5D9C-E32B-AC5916D12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05" y="151590"/>
            <a:ext cx="8238793" cy="936104"/>
          </a:xfrm>
        </p:spPr>
        <p:txBody>
          <a:bodyPr anchor="b" anchorCtr="0"/>
          <a:lstStyle/>
          <a:p>
            <a:r>
              <a:rPr lang="en-GB" b="1" dirty="0">
                <a:solidFill>
                  <a:srgbClr val="005C84"/>
                </a:solidFill>
              </a:rPr>
              <a:t>Informing Institutional Decision-Making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8ED1D9C-EAEB-DD5A-8CE6-A18E236D90EC}"/>
              </a:ext>
            </a:extLst>
          </p:cNvPr>
          <p:cNvSpPr txBox="1">
            <a:spLocks/>
          </p:cNvSpPr>
          <p:nvPr/>
        </p:nvSpPr>
        <p:spPr>
          <a:xfrm>
            <a:off x="599330" y="1716489"/>
            <a:ext cx="8995341" cy="4449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9596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9596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49596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49596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 sz="1400" kern="1200">
                <a:solidFill>
                  <a:srgbClr val="4959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en-GB" sz="1400" b="1">
                <a:ea typeface="+mn-lt"/>
                <a:cs typeface="+mn-lt"/>
              </a:rPr>
              <a:t>Project aims:</a:t>
            </a:r>
            <a:endParaRPr lang="en-GB"/>
          </a:p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en-GB" sz="1400" b="1">
                <a:ea typeface="+mn-lt"/>
                <a:cs typeface="+mn-lt"/>
              </a:rPr>
              <a:t>Streamline Library Enquiry Processes</a:t>
            </a:r>
            <a:endParaRPr lang="en-GB"/>
          </a:p>
          <a:p>
            <a:pPr marL="0" lvl="1" indent="0">
              <a:spcAft>
                <a:spcPts val="600"/>
              </a:spcAft>
              <a:buNone/>
            </a:pPr>
            <a:r>
              <a:rPr lang="en-GB" sz="1300">
                <a:ea typeface="+mn-lt"/>
                <a:cs typeface="+mn-lt"/>
              </a:rPr>
              <a:t>Aims to integrate all library teams into one enquiry management system with consistent enquiry handling processes and customer expectations. </a:t>
            </a:r>
            <a:br>
              <a:rPr lang="en-GB" sz="1300">
                <a:ea typeface="+mn-lt"/>
                <a:cs typeface="+mn-lt"/>
              </a:rPr>
            </a:br>
            <a:br>
              <a:rPr lang="en-GB" sz="1300">
                <a:ea typeface="+mn-lt"/>
                <a:cs typeface="+mn-lt"/>
              </a:rPr>
            </a:br>
            <a:r>
              <a:rPr lang="en-GB" sz="1400" b="1">
                <a:ea typeface="+mn-lt"/>
                <a:cs typeface="+mn-lt"/>
              </a:rPr>
              <a:t>Reduce Customer Contact Points</a:t>
            </a:r>
            <a:endParaRPr lang="en-US" sz="1400">
              <a:solidFill>
                <a:srgbClr val="231F20"/>
              </a:solidFill>
              <a:ea typeface="+mn-lt"/>
              <a:cs typeface="+mn-lt"/>
            </a:endParaRPr>
          </a:p>
          <a:p>
            <a:pPr marL="0" lvl="1" indent="0">
              <a:spcAft>
                <a:spcPts val="600"/>
              </a:spcAft>
              <a:buNone/>
            </a:pPr>
            <a:r>
              <a:rPr lang="en-GB" sz="1300">
                <a:ea typeface="+mn-lt"/>
                <a:cs typeface="+mn-lt"/>
              </a:rPr>
              <a:t>Review and condense the number of external facing email addresses, customer contact forms and surveys to make accessing services simpler for the customer.</a:t>
            </a:r>
            <a:br>
              <a:rPr lang="en-GB" sz="1300">
                <a:ea typeface="+mn-lt"/>
                <a:cs typeface="+mn-lt"/>
              </a:rPr>
            </a:br>
            <a:br>
              <a:rPr lang="en-GB" sz="1300">
                <a:ea typeface="+mn-lt"/>
                <a:cs typeface="+mn-lt"/>
              </a:rPr>
            </a:br>
            <a:r>
              <a:rPr lang="en-GB" sz="1400" b="1">
                <a:ea typeface="+mn-lt"/>
                <a:cs typeface="+mn-lt"/>
              </a:rPr>
              <a:t>Improve Feedback Collection</a:t>
            </a:r>
            <a:endParaRPr lang="en-GB">
              <a:ea typeface="+mn-lt"/>
              <a:cs typeface="+mn-lt"/>
            </a:endParaRPr>
          </a:p>
          <a:p>
            <a:pPr marL="0" lvl="1" indent="0">
              <a:spcAft>
                <a:spcPts val="600"/>
              </a:spcAft>
              <a:buNone/>
            </a:pPr>
            <a:r>
              <a:rPr lang="en-GB" sz="1300">
                <a:ea typeface="+mn-lt"/>
                <a:cs typeface="+mn-lt"/>
              </a:rPr>
              <a:t>Collate feedback from customers in one central place which will make it easier to understand what customers are saying about the Library Service.</a:t>
            </a:r>
            <a:br>
              <a:rPr lang="en-GB" sz="1300">
                <a:ea typeface="+mn-lt"/>
                <a:cs typeface="+mn-lt"/>
              </a:rPr>
            </a:br>
            <a:br>
              <a:rPr lang="en-GB" sz="1300">
                <a:ea typeface="+mn-lt"/>
                <a:cs typeface="+mn-lt"/>
              </a:rPr>
            </a:br>
            <a:r>
              <a:rPr lang="en-GB" sz="1400" b="1">
                <a:ea typeface="+mn-lt"/>
                <a:cs typeface="+mn-lt"/>
              </a:rPr>
              <a:t>Performance Tracking</a:t>
            </a:r>
            <a:endParaRPr lang="en-US" sz="1400">
              <a:solidFill>
                <a:srgbClr val="231F20"/>
              </a:solidFill>
              <a:ea typeface="+mn-lt"/>
              <a:cs typeface="+mn-lt"/>
            </a:endParaRPr>
          </a:p>
          <a:p>
            <a:pPr marL="0" lvl="1" indent="0">
              <a:buNone/>
            </a:pPr>
            <a:r>
              <a:rPr lang="en-GB" sz="1300">
                <a:ea typeface="+mn-lt"/>
                <a:cs typeface="+mn-lt"/>
              </a:rPr>
              <a:t>Utilising one central enquiry management system for all library teams will allow for effective data collection against Library Key Performance Indicators from one singular source.</a:t>
            </a:r>
            <a:br>
              <a:rPr lang="en-GB" sz="1300">
                <a:ea typeface="+mn-lt"/>
                <a:cs typeface="+mn-lt"/>
              </a:rPr>
            </a:br>
            <a:endParaRPr lang="en-GB" sz="1300" b="1"/>
          </a:p>
        </p:txBody>
      </p:sp>
    </p:spTree>
    <p:extLst>
      <p:ext uri="{BB962C8B-B14F-4D97-AF65-F5344CB8AC3E}">
        <p14:creationId xmlns:p14="http://schemas.microsoft.com/office/powerpoint/2010/main" val="524156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76E06-25C3-468D-8E33-287D590DD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D0696-1F89-6E9B-3405-F30005D038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6502" y="1844824"/>
            <a:ext cx="5366412" cy="4321026"/>
          </a:xfrm>
        </p:spPr>
        <p:txBody>
          <a:bodyPr lIns="91440" tIns="45720" rIns="91440" bIns="45720" anchor="t" anchorCtr="0"/>
          <a:lstStyle/>
          <a:p>
            <a:pPr marL="0" indent="0">
              <a:buNone/>
            </a:pPr>
            <a:endParaRPr lang="en-GB">
              <a:ea typeface="+mn-lt"/>
              <a:cs typeface="+mn-lt"/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149C8CF1-BB69-2089-8C1A-D3F482B08AD7}"/>
              </a:ext>
            </a:extLst>
          </p:cNvPr>
          <p:cNvSpPr txBox="1">
            <a:spLocks/>
          </p:cNvSpPr>
          <p:nvPr/>
        </p:nvSpPr>
        <p:spPr>
          <a:xfrm>
            <a:off x="528604" y="1087694"/>
            <a:ext cx="8238793" cy="4518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spc="-150">
                <a:solidFill>
                  <a:srgbClr val="49596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i="1"/>
              <a:t>Enquiry Transformation Project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F980CE2C-A5F5-03AB-7074-6331BB2FC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05" y="151590"/>
            <a:ext cx="8238793" cy="936104"/>
          </a:xfrm>
        </p:spPr>
        <p:txBody>
          <a:bodyPr anchor="b" anchorCtr="0"/>
          <a:lstStyle/>
          <a:p>
            <a:r>
              <a:rPr lang="en-GB" b="1">
                <a:solidFill>
                  <a:srgbClr val="005C84"/>
                </a:solidFill>
              </a:rPr>
              <a:t>Informing Institutional Decision-Making </a:t>
            </a: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4ABB20D-83FA-F1A8-A96D-FF6647C83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24" y="153828"/>
            <a:ext cx="11733506" cy="65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3DEF2-849F-F06D-C8AD-38B9AD85B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319D4-D29E-4D12-D80D-20C81C6254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6502" y="1844824"/>
            <a:ext cx="5366412" cy="4321026"/>
          </a:xfrm>
        </p:spPr>
        <p:txBody>
          <a:bodyPr lIns="91440" tIns="45720" rIns="91440" bIns="45720" anchor="t" anchorCtr="0"/>
          <a:lstStyle/>
          <a:p>
            <a:pPr marL="0" indent="0">
              <a:buNone/>
            </a:pPr>
            <a:endParaRPr lang="en-GB">
              <a:ea typeface="+mn-lt"/>
              <a:cs typeface="+mn-lt"/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B07AA1F-B70B-4D99-9DFB-4290446458FB}"/>
              </a:ext>
            </a:extLst>
          </p:cNvPr>
          <p:cNvSpPr txBox="1">
            <a:spLocks/>
          </p:cNvSpPr>
          <p:nvPr/>
        </p:nvSpPr>
        <p:spPr>
          <a:xfrm>
            <a:off x="528605" y="886039"/>
            <a:ext cx="8032132" cy="67888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spc="-150">
                <a:solidFill>
                  <a:srgbClr val="49596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i="1" dirty="0"/>
              <a:t>Collections Development and Discovery Project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9DB3755-5D7B-387C-608C-F4D72B4E85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803696"/>
              </p:ext>
            </p:extLst>
          </p:nvPr>
        </p:nvGraphicFramePr>
        <p:xfrm>
          <a:off x="5328093" y="2223306"/>
          <a:ext cx="6229498" cy="4321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Hexagon 4">
            <a:extLst>
              <a:ext uri="{FF2B5EF4-FFF2-40B4-BE49-F238E27FC236}">
                <a16:creationId xmlns:a16="http://schemas.microsoft.com/office/drawing/2014/main" id="{572B7B52-B6CE-9645-6875-FAC5C39A35E0}"/>
              </a:ext>
            </a:extLst>
          </p:cNvPr>
          <p:cNvSpPr>
            <a:spLocks noChangeAspect="1"/>
          </p:cNvSpPr>
          <p:nvPr/>
        </p:nvSpPr>
        <p:spPr>
          <a:xfrm>
            <a:off x="895667" y="1982147"/>
            <a:ext cx="1953045" cy="1652509"/>
          </a:xfrm>
          <a:prstGeom prst="hexagon">
            <a:avLst/>
          </a:prstGeom>
          <a:blipFill>
            <a:blip r:embed="rId7"/>
            <a:stretch>
              <a:fillRect/>
            </a:stretch>
          </a:blipFill>
          <a:ln w="412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F1AA2FA3-E24D-806C-E86F-9AF41E197D8F}"/>
              </a:ext>
            </a:extLst>
          </p:cNvPr>
          <p:cNvSpPr>
            <a:spLocks noChangeAspect="1"/>
          </p:cNvSpPr>
          <p:nvPr/>
        </p:nvSpPr>
        <p:spPr>
          <a:xfrm>
            <a:off x="2504238" y="4630036"/>
            <a:ext cx="1958845" cy="1657417"/>
          </a:xfrm>
          <a:prstGeom prst="hexagon">
            <a:avLst/>
          </a:prstGeom>
          <a:blipFill>
            <a:blip r:embed="rId8"/>
            <a:stretch>
              <a:fillRect/>
            </a:stretch>
          </a:blipFill>
          <a:ln w="444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E4545B43-BD6E-10AB-01B4-35456D7817D4}"/>
              </a:ext>
            </a:extLst>
          </p:cNvPr>
          <p:cNvSpPr>
            <a:spLocks noChangeAspect="1"/>
          </p:cNvSpPr>
          <p:nvPr/>
        </p:nvSpPr>
        <p:spPr>
          <a:xfrm>
            <a:off x="978932" y="3740381"/>
            <a:ext cx="1841552" cy="1558173"/>
          </a:xfrm>
          <a:prstGeom prst="hexagon">
            <a:avLst/>
          </a:prstGeom>
          <a:blipFill>
            <a:blip r:embed="rId9"/>
            <a:stretch>
              <a:fillRect/>
            </a:stretch>
          </a:blipFill>
          <a:ln w="412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2316BE6A-28AE-35A5-7E2E-72377082B304}"/>
              </a:ext>
            </a:extLst>
          </p:cNvPr>
          <p:cNvSpPr>
            <a:spLocks noChangeAspect="1"/>
          </p:cNvSpPr>
          <p:nvPr/>
        </p:nvSpPr>
        <p:spPr>
          <a:xfrm>
            <a:off x="2554478" y="2802794"/>
            <a:ext cx="2058353" cy="1741613"/>
          </a:xfrm>
          <a:prstGeom prst="hexagon">
            <a:avLst/>
          </a:prstGeom>
          <a:blipFill>
            <a:blip r:embed="rId10"/>
            <a:stretch>
              <a:fillRect/>
            </a:stretch>
          </a:blipFill>
          <a:ln w="412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FCDED288-35C7-5EFE-FC89-55F0ADCE3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05" y="151590"/>
            <a:ext cx="8238793" cy="936104"/>
          </a:xfrm>
        </p:spPr>
        <p:txBody>
          <a:bodyPr anchor="b" anchorCtr="0"/>
          <a:lstStyle/>
          <a:p>
            <a:r>
              <a:rPr lang="en-GB" b="1" dirty="0">
                <a:solidFill>
                  <a:srgbClr val="005C84"/>
                </a:solidFill>
              </a:rPr>
              <a:t>Informing Institutional Decision-Making </a:t>
            </a:r>
          </a:p>
        </p:txBody>
      </p:sp>
    </p:spTree>
    <p:extLst>
      <p:ext uri="{BB962C8B-B14F-4D97-AF65-F5344CB8AC3E}">
        <p14:creationId xmlns:p14="http://schemas.microsoft.com/office/powerpoint/2010/main" val="21034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6915D-5C7F-25DB-EBF2-787B3DE07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DC06B-D6FD-C549-574C-BCF068EE5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5C84"/>
                </a:solidFill>
              </a:rPr>
              <a:t>Local Impact: Customer Satisfaction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664AD9E-863A-2BC8-E3C9-70F2921AE1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7129092"/>
              </p:ext>
            </p:extLst>
          </p:nvPr>
        </p:nvGraphicFramePr>
        <p:xfrm>
          <a:off x="481966" y="1850065"/>
          <a:ext cx="11334750" cy="4801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3965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3127B-1272-1F14-708F-2C93C59EE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F302C-6C25-13C1-EACD-A97183242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6502" y="1844824"/>
            <a:ext cx="5366412" cy="4321026"/>
          </a:xfrm>
        </p:spPr>
        <p:txBody>
          <a:bodyPr lIns="91440" tIns="45720" rIns="91440" bIns="45720" anchor="t" anchorCtr="0"/>
          <a:lstStyle/>
          <a:p>
            <a:pPr marL="0" indent="0">
              <a:buNone/>
            </a:pPr>
            <a:endParaRPr lang="en-GB">
              <a:ea typeface="+mn-lt"/>
              <a:cs typeface="+mn-lt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7DD52C77-2DCC-49A3-494E-556A2BD90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20" y="161170"/>
            <a:ext cx="11859171" cy="65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82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BFEB8-7B14-BAD5-8664-E9FC7413F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01F94-B4D9-994B-AD5A-71B4275F0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574158"/>
            <a:ext cx="4646192" cy="659219"/>
          </a:xfrm>
        </p:spPr>
        <p:txBody>
          <a:bodyPr/>
          <a:lstStyle/>
          <a:p>
            <a:r>
              <a:rPr lang="en-US" b="1">
                <a:solidFill>
                  <a:srgbClr val="005C84"/>
                </a:solidFill>
              </a:rPr>
              <a:t>What’s Next?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4DB6F-783F-6EA9-487F-65545C5F06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452" y="1626783"/>
            <a:ext cx="5183716" cy="458159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600" b="1"/>
              <a:t>Dashboard Expansion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400"/>
              <a:t>Continue refining and expanding Power BI dashboards with new datasets and improved visualisations to enhance usability across the Library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600" b="1"/>
              <a:t>Growing the Superuser Network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400"/>
              <a:t>Recruit and support more data enthusiasts to champion data practices and build momentum across teams.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600" b="1"/>
              <a:t>Embedding Data Confidence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400"/>
              <a:t>Focus on developing data skills across all staff, ensuring everyone can use dashboards and make evidence-based decisions.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600" b="1"/>
              <a:t>Building a Lasting Culture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400"/>
              <a:t>Aim to make data an everyday part of Library thinking — fostering a legacy of insight, empowerment, and innovation.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CA2A8C2-92CB-747D-C20A-0FC884BA42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6" r="16146"/>
          <a:stretch/>
        </p:blipFill>
        <p:spPr/>
      </p:pic>
    </p:spTree>
    <p:extLst>
      <p:ext uri="{BB962C8B-B14F-4D97-AF65-F5344CB8AC3E}">
        <p14:creationId xmlns:p14="http://schemas.microsoft.com/office/powerpoint/2010/main" val="1215813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E78114-797C-8BA1-8647-EE978673A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122" y="4150069"/>
            <a:ext cx="5995297" cy="211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44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A1582-60AF-985A-5355-1E7C2667A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966C-700E-401A-B9E4-6EB675E53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232" y="574158"/>
            <a:ext cx="4646192" cy="659219"/>
          </a:xfrm>
        </p:spPr>
        <p:txBody>
          <a:bodyPr/>
          <a:lstStyle/>
          <a:p>
            <a:r>
              <a:rPr lang="en-US" b="1" dirty="0">
                <a:solidFill>
                  <a:srgbClr val="005C84"/>
                </a:solidFill>
              </a:rPr>
              <a:t>What We’ll Cover…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F6D46-74D5-DB80-232A-8CECADA750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8875" y="1455961"/>
            <a:ext cx="4880379" cy="458159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1600" b="1" dirty="0"/>
              <a:t>Why</a:t>
            </a:r>
            <a:r>
              <a:rPr lang="en-GB" sz="1600" dirty="0"/>
              <a:t> we started the project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600" dirty="0"/>
              <a:t>The strategic </a:t>
            </a:r>
            <a:r>
              <a:rPr lang="en-GB" sz="1600" b="1" dirty="0"/>
              <a:t>benefits</a:t>
            </a:r>
            <a:r>
              <a:rPr lang="en-GB" sz="1600" dirty="0"/>
              <a:t> of the project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600" dirty="0"/>
              <a:t>Our </a:t>
            </a:r>
            <a:r>
              <a:rPr lang="en-GB" sz="1600" b="1" dirty="0"/>
              <a:t>approach</a:t>
            </a:r>
            <a:r>
              <a:rPr lang="en-GB" sz="1600" dirty="0"/>
              <a:t> to delivering the project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600" dirty="0"/>
              <a:t>Alignment with </a:t>
            </a:r>
            <a:r>
              <a:rPr lang="en-GB" sz="1600" b="1" dirty="0"/>
              <a:t>institutional strategies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600" dirty="0"/>
              <a:t>Examples of how our data is making an </a:t>
            </a:r>
            <a:r>
              <a:rPr lang="en-GB" sz="1600" b="1" dirty="0"/>
              <a:t>impact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GB" sz="1400" b="1" dirty="0"/>
              <a:t>Hartley Library Transformation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GB" sz="1400" b="1" dirty="0"/>
              <a:t>Enquiries Process Transformation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GB" sz="1400" b="1" dirty="0"/>
              <a:t>Collections Development &amp; Discovery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GB" sz="1400" b="1" dirty="0"/>
              <a:t>CSE Accreditation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GB" sz="1400" b="1" dirty="0"/>
              <a:t>Local Impact – Customer Satisfaction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D05D1B7-FCC2-BF91-F7FA-ADA941BDED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6" r="16146"/>
          <a:stretch/>
        </p:blipFill>
        <p:spPr>
          <a:xfrm>
            <a:off x="0" y="0"/>
            <a:ext cx="6191249" cy="6858000"/>
          </a:xfrm>
        </p:spPr>
      </p:pic>
    </p:spTree>
    <p:extLst>
      <p:ext uri="{BB962C8B-B14F-4D97-AF65-F5344CB8AC3E}">
        <p14:creationId xmlns:p14="http://schemas.microsoft.com/office/powerpoint/2010/main" val="1314477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DD2E6-0062-0F45-A659-E25CA02A1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92696"/>
            <a:ext cx="4646192" cy="936104"/>
          </a:xfrm>
        </p:spPr>
        <p:txBody>
          <a:bodyPr/>
          <a:lstStyle/>
          <a:p>
            <a:r>
              <a:rPr lang="en-US" b="1" dirty="0">
                <a:solidFill>
                  <a:srgbClr val="005C84"/>
                </a:solidFill>
              </a:rPr>
              <a:t>Why We Started This Journey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52DE5-56E7-C34F-BD2A-7C107B347B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en-GB" sz="1800" b="1"/>
              <a:t>Fragmented Data Environment</a:t>
            </a:r>
          </a:p>
          <a:p>
            <a:pPr marL="0" lvl="1" indent="0">
              <a:buNone/>
            </a:pPr>
            <a:r>
              <a:rPr lang="en-GB" sz="1600"/>
              <a:t>Data was siloed across teams, causing limited visibility and hindering data informed decisions.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en-GB" sz="1800" b="1"/>
              <a:t>Centralised Data Access</a:t>
            </a:r>
          </a:p>
          <a:p>
            <a:pPr marL="0" lvl="1" indent="0">
              <a:buNone/>
            </a:pPr>
            <a:r>
              <a:rPr lang="en-GB" sz="1600"/>
              <a:t>The project aimed to consolidate data into a central dashboard to enhance accessibility and collaboration.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en-GB" sz="1800" b="1"/>
              <a:t>More than just about data</a:t>
            </a:r>
          </a:p>
          <a:p>
            <a:pPr marL="0" lvl="1" indent="0">
              <a:buNone/>
            </a:pPr>
            <a:r>
              <a:rPr lang="en-GB" sz="1600"/>
              <a:t>The project focused on culture, transparency, and empowerment.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E80F45E-4C5D-26EE-ED39-9DC55DCCAC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5" r="223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0943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4EDBE-92FC-D241-EF8D-AA9F699A8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A0BB84A-B696-281E-B80A-C8D876EF5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92696"/>
            <a:ext cx="10945216" cy="523362"/>
          </a:xfrm>
        </p:spPr>
        <p:txBody>
          <a:bodyPr/>
          <a:lstStyle/>
          <a:p>
            <a:r>
              <a:rPr lang="en-GB" b="1">
                <a:solidFill>
                  <a:srgbClr val="005C84"/>
                </a:solidFill>
              </a:rPr>
              <a:t>Strategic Benefits</a:t>
            </a:r>
            <a:endParaRPr lang="en-US" b="1">
              <a:solidFill>
                <a:srgbClr val="005C84"/>
              </a:solidFill>
            </a:endParaRPr>
          </a:p>
        </p:txBody>
      </p:sp>
      <p:pic>
        <p:nvPicPr>
          <p:cNvPr id="3" name="Picture Placeholder 2" descr="Close-up of hardbound books in various colors standing vertically shot from above">
            <a:extLst>
              <a:ext uri="{FF2B5EF4-FFF2-40B4-BE49-F238E27FC236}">
                <a16:creationId xmlns:a16="http://schemas.microsoft.com/office/drawing/2014/main" id="{9A4A781E-4D07-6BB8-563F-F1A0C944C39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" b="3437"/>
          <a:stretch>
            <a:fillRect/>
          </a:stretch>
        </p:blipFill>
        <p:spPr>
          <a:xfrm>
            <a:off x="623392" y="1628800"/>
            <a:ext cx="2900415" cy="18002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86FCF0-6DBF-EB16-B569-D2F643B13B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390" y="3960440"/>
            <a:ext cx="10945217" cy="2390118"/>
          </a:xfrm>
        </p:spPr>
        <p:txBody>
          <a:bodyPr/>
          <a:lstStyle/>
          <a:p>
            <a:pPr marL="0" indent="0">
              <a:spcAft>
                <a:spcPts val="2400"/>
              </a:spcAft>
              <a:buNone/>
            </a:pPr>
            <a:r>
              <a:rPr lang="en-GB" sz="1600" b="1" dirty="0"/>
              <a:t>Enhanced Decision-Making: </a:t>
            </a:r>
            <a:r>
              <a:rPr lang="en-GB" sz="1600" dirty="0"/>
              <a:t>Easy access to performance data enables staff to make evidence-based decisions for more effective service delivery.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GB" sz="1600" b="1" dirty="0"/>
              <a:t>Strengthening Collaboration: </a:t>
            </a:r>
            <a:r>
              <a:rPr lang="en-GB" sz="1600" dirty="0"/>
              <a:t>Cross-team visibility encourages collaboration and reduces silos.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GB" sz="1600" b="1" dirty="0"/>
              <a:t>Enhanced Staff Experience: </a:t>
            </a:r>
            <a:r>
              <a:rPr lang="en-GB" sz="1600" dirty="0"/>
              <a:t>Time spent searching for data is reduced, enabling higher-impact work</a:t>
            </a:r>
            <a:endParaRPr lang="en-US" sz="1600" dirty="0"/>
          </a:p>
          <a:p>
            <a:pPr marL="0" indent="0">
              <a:spcAft>
                <a:spcPts val="2400"/>
              </a:spcAft>
              <a:buNone/>
            </a:pPr>
            <a:r>
              <a:rPr lang="en-GB" sz="1600" b="1" dirty="0"/>
              <a:t>Improved Performance Visibility: </a:t>
            </a:r>
            <a:r>
              <a:rPr lang="en-GB" sz="1600" dirty="0"/>
              <a:t>Increased visibility helps identify successes and areas needing improvement for strategic growth.</a:t>
            </a:r>
          </a:p>
        </p:txBody>
      </p:sp>
      <p:pic>
        <p:nvPicPr>
          <p:cNvPr id="12" name="Picture Placeholder 11" descr="People working on ideas">
            <a:extLst>
              <a:ext uri="{FF2B5EF4-FFF2-40B4-BE49-F238E27FC236}">
                <a16:creationId xmlns:a16="http://schemas.microsoft.com/office/drawing/2014/main" id="{DA2B7BBE-A358-E814-D294-92FAC42FBB7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" b="2550"/>
          <a:stretch>
            <a:fillRect/>
          </a:stretch>
        </p:blipFill>
        <p:spPr>
          <a:xfrm>
            <a:off x="8016214" y="1628800"/>
            <a:ext cx="2982948" cy="1851425"/>
          </a:xfrm>
        </p:spPr>
      </p:pic>
      <p:pic>
        <p:nvPicPr>
          <p:cNvPr id="5" name="Picture Placeholder 4" descr="Two people looking at computer monitor">
            <a:extLst>
              <a:ext uri="{FF2B5EF4-FFF2-40B4-BE49-F238E27FC236}">
                <a16:creationId xmlns:a16="http://schemas.microsoft.com/office/drawing/2014/main" id="{E4FA2DE7-D80F-6DE1-F87F-7C57EB21C01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2" b="4692"/>
          <a:stretch>
            <a:fillRect/>
          </a:stretch>
        </p:blipFill>
        <p:spPr>
          <a:xfrm>
            <a:off x="4271963" y="1628775"/>
            <a:ext cx="2982947" cy="1803009"/>
          </a:xfrm>
        </p:spPr>
      </p:pic>
    </p:spTree>
    <p:extLst>
      <p:ext uri="{BB962C8B-B14F-4D97-AF65-F5344CB8AC3E}">
        <p14:creationId xmlns:p14="http://schemas.microsoft.com/office/powerpoint/2010/main" val="1858151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6E279-79AE-CD43-0435-EEEC004C4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7D0EB-B036-F3B4-C2DB-155A2FA90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795" y="541321"/>
            <a:ext cx="5198368" cy="936104"/>
          </a:xfrm>
        </p:spPr>
        <p:txBody>
          <a:bodyPr/>
          <a:lstStyle/>
          <a:p>
            <a:r>
              <a:rPr lang="en-GB" b="1" dirty="0">
                <a:solidFill>
                  <a:srgbClr val="005C84"/>
                </a:solidFill>
              </a:rPr>
              <a:t>How We’re Delivering The Project</a:t>
            </a:r>
            <a:endParaRPr lang="en-US" b="1" dirty="0">
              <a:solidFill>
                <a:srgbClr val="005C8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22A36-EB92-73B7-4CA6-332BA22C2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72447" y="1594884"/>
            <a:ext cx="5183716" cy="450446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95961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t>Collaborative and Strategic Foundations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E444E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t>Defined project scope and deliverables through consultation with Library staff and critical friends, ensuring shared vision and meaningful engagement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95961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t>Sector Benchmarking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E444E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t>Engaged with 7 peer institutions to learn from their data practices, shaping our approach and avoiding common pitfalls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0F58487-E143-6DB3-75D8-D51F1F94DA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6" r="16146"/>
          <a:stretch>
            <a:fillRect/>
          </a:stretch>
        </p:blipFill>
        <p:spPr>
          <a:xfrm>
            <a:off x="0" y="0"/>
            <a:ext cx="6191250" cy="6858000"/>
          </a:xfrm>
        </p:spPr>
      </p:pic>
    </p:spTree>
    <p:extLst>
      <p:ext uri="{BB962C8B-B14F-4D97-AF65-F5344CB8AC3E}">
        <p14:creationId xmlns:p14="http://schemas.microsoft.com/office/powerpoint/2010/main" val="598074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screenshot of a graph&#10;&#10;AI-generated content may be incorrect.">
            <a:extLst>
              <a:ext uri="{FF2B5EF4-FFF2-40B4-BE49-F238E27FC236}">
                <a16:creationId xmlns:a16="http://schemas.microsoft.com/office/drawing/2014/main" id="{89C0B727-8217-F8B6-12AF-F9089F5770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r="222"/>
          <a:stretch>
            <a:fillRect/>
          </a:stretch>
        </p:blipFill>
        <p:spPr>
          <a:xfrm>
            <a:off x="122866" y="69111"/>
            <a:ext cx="11946268" cy="6719777"/>
          </a:xfrm>
          <a:noFill/>
        </p:spPr>
      </p:pic>
    </p:spTree>
    <p:extLst>
      <p:ext uri="{BB962C8B-B14F-4D97-AF65-F5344CB8AC3E}">
        <p14:creationId xmlns:p14="http://schemas.microsoft.com/office/powerpoint/2010/main" val="3663261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B4A9A-E768-91D0-28AE-7BFADDFBB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FBB1A-DD99-E845-D207-D6B36B67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795" y="541321"/>
            <a:ext cx="5198368" cy="936104"/>
          </a:xfrm>
        </p:spPr>
        <p:txBody>
          <a:bodyPr/>
          <a:lstStyle/>
          <a:p>
            <a:r>
              <a:rPr lang="en-GB" b="1" dirty="0">
                <a:solidFill>
                  <a:srgbClr val="005C84"/>
                </a:solidFill>
              </a:rPr>
              <a:t>How We’re Delivering The Project (2)</a:t>
            </a:r>
            <a:endParaRPr lang="en-US" b="1" dirty="0">
              <a:solidFill>
                <a:srgbClr val="005C8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5880A-D171-14E3-2DDD-F05E24EF1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72447" y="1594884"/>
            <a:ext cx="5183716" cy="494091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95961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t>Impactful First Deliverable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E444E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t>Developed a central Power BI dashboard for Library KPIs, integrating scattered data sources and embedding it into internal governance.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95961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t>Superuser Model &amp; Culture Building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E444E"/>
                </a:solidFill>
                <a:effectLst/>
                <a:uLnTx/>
                <a:uFillTx/>
                <a:latin typeface="Lucida Sans"/>
                <a:ea typeface="+mn-ea"/>
                <a:cs typeface="+mn-cs"/>
              </a:rPr>
              <a:t>Empowered data enthusiasts across teams to champion the project, fostering a growing community and embedding a data-driven culture.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1796DB6-F61C-B6A7-75FF-409B5966F3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6" r="16146"/>
          <a:stretch>
            <a:fillRect/>
          </a:stretch>
        </p:blipFill>
        <p:spPr>
          <a:xfrm>
            <a:off x="0" y="0"/>
            <a:ext cx="6191250" cy="6858000"/>
          </a:xfrm>
        </p:spPr>
      </p:pic>
    </p:spTree>
    <p:extLst>
      <p:ext uri="{BB962C8B-B14F-4D97-AF65-F5344CB8AC3E}">
        <p14:creationId xmlns:p14="http://schemas.microsoft.com/office/powerpoint/2010/main" val="4148161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43825-3F75-5DC5-2212-ED0D5E3B9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23DE4-718A-AB94-2B15-3582D230A3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394" y="1844825"/>
            <a:ext cx="6893826" cy="439305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en-GB" sz="1400" b="1">
                <a:solidFill>
                  <a:srgbClr val="495961"/>
                </a:solidFill>
                <a:ea typeface="+mn-lt"/>
                <a:cs typeface="+mn-lt"/>
              </a:rPr>
              <a:t>University Digital Strategy</a:t>
            </a:r>
            <a:endParaRPr lang="en-US" sz="1400">
              <a:solidFill>
                <a:srgbClr val="231F20"/>
              </a:solidFill>
              <a:ea typeface="+mn-lt"/>
              <a:cs typeface="+mn-lt"/>
            </a:endParaRPr>
          </a:p>
          <a:p>
            <a:pPr marL="0" lvl="1" indent="0">
              <a:spcAft>
                <a:spcPts val="600"/>
              </a:spcAft>
              <a:buNone/>
            </a:pPr>
            <a:r>
              <a:rPr lang="en-GB" sz="1300">
                <a:solidFill>
                  <a:srgbClr val="495961"/>
                </a:solidFill>
                <a:ea typeface="+mn-lt"/>
                <a:cs typeface="+mn-lt"/>
              </a:rPr>
              <a:t>Aims to embed digital tools and data into how we work and make decisions, to enhance both the student and staff experience. </a:t>
            </a:r>
            <a:br>
              <a:rPr lang="en-GB" sz="1300">
                <a:solidFill>
                  <a:srgbClr val="495961"/>
                </a:solidFill>
                <a:ea typeface="+mn-lt"/>
                <a:cs typeface="+mn-lt"/>
              </a:rPr>
            </a:br>
            <a:br>
              <a:rPr lang="en-GB" sz="1300">
                <a:solidFill>
                  <a:srgbClr val="495961"/>
                </a:solidFill>
                <a:ea typeface="+mn-lt"/>
                <a:cs typeface="+mn-lt"/>
              </a:rPr>
            </a:br>
            <a:r>
              <a:rPr lang="en-GB" sz="1400" b="1">
                <a:solidFill>
                  <a:srgbClr val="495961"/>
                </a:solidFill>
                <a:ea typeface="+mn-lt"/>
                <a:cs typeface="+mn-lt"/>
              </a:rPr>
              <a:t>Triple Helix Strategy</a:t>
            </a:r>
            <a:endParaRPr lang="en-US" sz="1400">
              <a:solidFill>
                <a:srgbClr val="231F20"/>
              </a:solidFill>
              <a:ea typeface="+mn-lt"/>
              <a:cs typeface="+mn-lt"/>
            </a:endParaRPr>
          </a:p>
          <a:p>
            <a:pPr marL="0" lvl="1" indent="0">
              <a:spcAft>
                <a:spcPts val="600"/>
              </a:spcAft>
              <a:buNone/>
            </a:pPr>
            <a:r>
              <a:rPr lang="en-GB" sz="1300">
                <a:solidFill>
                  <a:srgbClr val="495961"/>
                </a:solidFill>
                <a:ea typeface="+mn-lt"/>
                <a:cs typeface="+mn-lt"/>
              </a:rPr>
              <a:t>Focuses on integrating and strengthening the relationship between Education, Research, and Knowledge Exchange &amp; Enterprise.</a:t>
            </a:r>
            <a:br>
              <a:rPr lang="en-GB" sz="1300">
                <a:solidFill>
                  <a:srgbClr val="495961"/>
                </a:solidFill>
                <a:ea typeface="+mn-lt"/>
                <a:cs typeface="+mn-lt"/>
              </a:rPr>
            </a:br>
            <a:br>
              <a:rPr lang="en-GB" sz="1300">
                <a:ea typeface="+mn-lt"/>
                <a:cs typeface="+mn-lt"/>
              </a:rPr>
            </a:br>
            <a:r>
              <a:rPr lang="en-GB" sz="1400" b="1">
                <a:solidFill>
                  <a:srgbClr val="495961"/>
                </a:solidFill>
                <a:ea typeface="+mn-lt"/>
                <a:cs typeface="+mn-lt"/>
              </a:rPr>
              <a:t>Seamless Digital Services</a:t>
            </a:r>
            <a:endParaRPr lang="en-US" sz="1400">
              <a:solidFill>
                <a:srgbClr val="231F20"/>
              </a:solidFill>
              <a:ea typeface="+mn-lt"/>
              <a:cs typeface="+mn-lt"/>
            </a:endParaRPr>
          </a:p>
          <a:p>
            <a:pPr marL="0" lvl="1" indent="0">
              <a:spcAft>
                <a:spcPts val="600"/>
              </a:spcAft>
              <a:buNone/>
            </a:pPr>
            <a:r>
              <a:rPr lang="en-GB" sz="1300">
                <a:ea typeface="+mn-lt"/>
                <a:cs typeface="+mn-lt"/>
              </a:rPr>
              <a:t>Utilising automation, AI and better management of our data to improve the interconnectivity of services across the Triple Helix, increasing the efficiency of our operations and improving decision making.</a:t>
            </a:r>
            <a:br>
              <a:rPr lang="en-GB" sz="1300">
                <a:ea typeface="+mn-lt"/>
                <a:cs typeface="+mn-lt"/>
              </a:rPr>
            </a:br>
            <a:br>
              <a:rPr lang="en-GB" sz="1300">
                <a:ea typeface="+mn-lt"/>
                <a:cs typeface="+mn-lt"/>
              </a:rPr>
            </a:br>
            <a:r>
              <a:rPr lang="en-GB" sz="1400" b="1">
                <a:solidFill>
                  <a:srgbClr val="495961"/>
                </a:solidFill>
                <a:ea typeface="+mn-lt"/>
                <a:cs typeface="+mn-lt"/>
              </a:rPr>
              <a:t>Demonstrates Contribution</a:t>
            </a:r>
            <a:endParaRPr lang="en-US" sz="1400">
              <a:solidFill>
                <a:srgbClr val="231F20"/>
              </a:solidFill>
              <a:ea typeface="+mn-lt"/>
              <a:cs typeface="+mn-lt"/>
            </a:endParaRPr>
          </a:p>
          <a:p>
            <a:pPr marL="0" lvl="1" indent="0">
              <a:buNone/>
            </a:pPr>
            <a:r>
              <a:rPr lang="en-GB" sz="1300">
                <a:solidFill>
                  <a:srgbClr val="495961"/>
                </a:solidFill>
                <a:ea typeface="+mn-lt"/>
                <a:cs typeface="+mn-lt"/>
              </a:rPr>
              <a:t>Dashboards provide an evidence-based way to showcase the Library’s contribution to the wider University strategy and highlight the Library’s value in enhancing the student experience.</a:t>
            </a:r>
            <a:br>
              <a:rPr lang="en-GB" sz="1300">
                <a:solidFill>
                  <a:srgbClr val="495961"/>
                </a:solidFill>
                <a:ea typeface="+mn-lt"/>
                <a:cs typeface="+mn-lt"/>
              </a:rPr>
            </a:br>
            <a:br>
              <a:rPr lang="en-GB" sz="1300">
                <a:ea typeface="+mn-lt"/>
                <a:cs typeface="+mn-lt"/>
              </a:rPr>
            </a:br>
            <a:endParaRPr lang="en-GB" sz="1300" b="1">
              <a:solidFill>
                <a:srgbClr val="495961"/>
              </a:solidFill>
            </a:endParaRPr>
          </a:p>
        </p:txBody>
      </p:sp>
      <p:pic>
        <p:nvPicPr>
          <p:cNvPr id="5" name="Picture 4" descr="A colorful dna structure with text overlay&#10;&#10;AI-generated content may be incorrect.">
            <a:extLst>
              <a:ext uri="{FF2B5EF4-FFF2-40B4-BE49-F238E27FC236}">
                <a16:creationId xmlns:a16="http://schemas.microsoft.com/office/drawing/2014/main" id="{E46837D1-1D4C-7CD5-B9F4-F2A03A354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775" y="2033979"/>
            <a:ext cx="4292518" cy="34248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450CCDE-0BC3-B89B-6BDB-75E0C0130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05" y="151590"/>
            <a:ext cx="8238793" cy="936104"/>
          </a:xfrm>
        </p:spPr>
        <p:txBody>
          <a:bodyPr anchor="b" anchorCtr="0"/>
          <a:lstStyle/>
          <a:p>
            <a:r>
              <a:rPr lang="en-GB" b="1" dirty="0">
                <a:solidFill>
                  <a:srgbClr val="005C84"/>
                </a:solidFill>
              </a:rPr>
              <a:t>Aligning With The University Strategy</a:t>
            </a:r>
          </a:p>
        </p:txBody>
      </p:sp>
    </p:spTree>
    <p:extLst>
      <p:ext uri="{BB962C8B-B14F-4D97-AF65-F5344CB8AC3E}">
        <p14:creationId xmlns:p14="http://schemas.microsoft.com/office/powerpoint/2010/main" val="1775966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72F55-F872-3DB7-1360-932DEAC4D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C33A1-F975-B7BA-491F-AEA3F87A1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6502" y="1844824"/>
            <a:ext cx="5366412" cy="4321026"/>
          </a:xfrm>
        </p:spPr>
        <p:txBody>
          <a:bodyPr lIns="91440" tIns="45720" rIns="91440" bIns="45720" anchor="t" anchorCtr="0"/>
          <a:lstStyle/>
          <a:p>
            <a:pPr marL="0" indent="0">
              <a:buNone/>
            </a:pPr>
            <a:endParaRPr lang="en-GB">
              <a:ea typeface="+mn-lt"/>
              <a:cs typeface="+mn-lt"/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EC79D962-C1F1-3822-A923-00A8F22E4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05" y="151590"/>
            <a:ext cx="8238793" cy="936104"/>
          </a:xfrm>
        </p:spPr>
        <p:txBody>
          <a:bodyPr anchor="b" anchorCtr="0"/>
          <a:lstStyle/>
          <a:p>
            <a:r>
              <a:rPr lang="en-GB" b="1" dirty="0">
                <a:solidFill>
                  <a:srgbClr val="005C84"/>
                </a:solidFill>
              </a:rPr>
              <a:t>Informing Institutional Decision-Making 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93A6D746-EF17-7F27-BC33-B5EE56A38A40}"/>
              </a:ext>
            </a:extLst>
          </p:cNvPr>
          <p:cNvSpPr txBox="1">
            <a:spLocks/>
          </p:cNvSpPr>
          <p:nvPr/>
        </p:nvSpPr>
        <p:spPr>
          <a:xfrm>
            <a:off x="555942" y="663685"/>
            <a:ext cx="8238793" cy="78065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spc="-150">
                <a:solidFill>
                  <a:srgbClr val="49596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i="1" dirty="0"/>
              <a:t>Hartley Library Transformation Project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2866795-E85B-1E27-9525-DE6EDE688954}"/>
              </a:ext>
            </a:extLst>
          </p:cNvPr>
          <p:cNvSpPr/>
          <p:nvPr/>
        </p:nvSpPr>
        <p:spPr>
          <a:xfrm>
            <a:off x="5298676" y="5725075"/>
            <a:ext cx="975687" cy="975687"/>
          </a:xfrm>
          <a:prstGeom prst="ellipse">
            <a:avLst/>
          </a:prstGeom>
          <a:solidFill>
            <a:schemeClr val="bg1"/>
          </a:solidFill>
          <a:ln w="1905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DD299B-E1E5-972F-9A1E-09AD6440C594}"/>
              </a:ext>
            </a:extLst>
          </p:cNvPr>
          <p:cNvSpPr/>
          <p:nvPr/>
        </p:nvSpPr>
        <p:spPr>
          <a:xfrm>
            <a:off x="8703341" y="1754125"/>
            <a:ext cx="1176970" cy="3966727"/>
          </a:xfrm>
          <a:prstGeom prst="roundRect">
            <a:avLst>
              <a:gd name="adj" fmla="val 49115"/>
            </a:avLst>
          </a:prstGeom>
          <a:solidFill>
            <a:schemeClr val="bg1"/>
          </a:solidFill>
          <a:ln w="19050" cap="flat">
            <a:solidFill>
              <a:schemeClr val="bg1">
                <a:lumMod val="85000"/>
              </a:schemeClr>
            </a:solidFill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D91189-59B6-3B91-9923-865358620327}"/>
              </a:ext>
            </a:extLst>
          </p:cNvPr>
          <p:cNvSpPr/>
          <p:nvPr/>
        </p:nvSpPr>
        <p:spPr>
          <a:xfrm>
            <a:off x="6931062" y="2836070"/>
            <a:ext cx="1176970" cy="2884781"/>
          </a:xfrm>
          <a:prstGeom prst="roundRect">
            <a:avLst>
              <a:gd name="adj" fmla="val 49115"/>
            </a:avLst>
          </a:prstGeom>
          <a:solidFill>
            <a:schemeClr val="bg1"/>
          </a:solidFill>
          <a:ln w="19050" cap="flat">
            <a:solidFill>
              <a:schemeClr val="bg1">
                <a:lumMod val="85000"/>
              </a:schemeClr>
            </a:solidFill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CA9F309-F81B-7A78-6493-D17F99157CEA}"/>
              </a:ext>
            </a:extLst>
          </p:cNvPr>
          <p:cNvSpPr/>
          <p:nvPr/>
        </p:nvSpPr>
        <p:spPr>
          <a:xfrm>
            <a:off x="3406180" y="2851873"/>
            <a:ext cx="1176970" cy="2844589"/>
          </a:xfrm>
          <a:prstGeom prst="roundRect">
            <a:avLst>
              <a:gd name="adj" fmla="val 49115"/>
            </a:avLst>
          </a:prstGeom>
          <a:solidFill>
            <a:schemeClr val="bg1"/>
          </a:solidFill>
          <a:ln w="19050" cap="flat">
            <a:solidFill>
              <a:schemeClr val="bg1">
                <a:lumMod val="85000"/>
              </a:schemeClr>
            </a:solidFill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686597-E002-C731-8FB1-A001DDE5929A}"/>
              </a:ext>
            </a:extLst>
          </p:cNvPr>
          <p:cNvGrpSpPr/>
          <p:nvPr/>
        </p:nvGrpSpPr>
        <p:grpSpPr>
          <a:xfrm>
            <a:off x="1749840" y="1736132"/>
            <a:ext cx="975687" cy="975687"/>
            <a:chOff x="914367" y="2509741"/>
            <a:chExt cx="2220303" cy="222030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4B4D9E6-D94C-CD98-034E-B955C6B18891}"/>
                </a:ext>
              </a:extLst>
            </p:cNvPr>
            <p:cNvSpPr/>
            <p:nvPr/>
          </p:nvSpPr>
          <p:spPr>
            <a:xfrm>
              <a:off x="914367" y="2509741"/>
              <a:ext cx="2220303" cy="2220303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prstDash val="sys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325" tIns="29325" rIns="29325" bIns="29325" numCol="1" spcCol="38100" rtlCol="0" anchor="ctr">
              <a:noAutofit/>
            </a:bodyPr>
            <a:lstStyle/>
            <a:p>
              <a:pPr defTabSz="586496" hangingPunct="0">
                <a:defRPr/>
              </a:pPr>
              <a:endParaRPr lang="en-GB" sz="1155" kern="0">
                <a:solidFill>
                  <a:srgbClr val="000000"/>
                </a:solidFill>
                <a:latin typeface="Arial" panose="020B0604020202020204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A46E1AA-958A-E62B-39D7-C2D736C650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7762" y="2663916"/>
              <a:ext cx="1573512" cy="1452343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A39D53EE-F70E-F82F-847A-A95525566A38}"/>
              </a:ext>
            </a:extLst>
          </p:cNvPr>
          <p:cNvSpPr/>
          <p:nvPr/>
        </p:nvSpPr>
        <p:spPr>
          <a:xfrm>
            <a:off x="1733518" y="1711696"/>
            <a:ext cx="975687" cy="975687"/>
          </a:xfrm>
          <a:prstGeom prst="ellipse">
            <a:avLst/>
          </a:prstGeom>
          <a:noFill/>
          <a:ln w="1905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07A6C1-2BA4-6748-6379-6A7BD4C462AD}"/>
              </a:ext>
            </a:extLst>
          </p:cNvPr>
          <p:cNvSpPr/>
          <p:nvPr/>
        </p:nvSpPr>
        <p:spPr>
          <a:xfrm>
            <a:off x="1735087" y="2798410"/>
            <a:ext cx="975687" cy="975687"/>
          </a:xfrm>
          <a:prstGeom prst="ellipse">
            <a:avLst/>
          </a:prstGeom>
          <a:solidFill>
            <a:schemeClr val="bg1"/>
          </a:solidFill>
          <a:ln w="1905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F275EA-2CEE-586D-974A-66766DDAE7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1115" y="2972286"/>
            <a:ext cx="786102" cy="4508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5C41371-92C4-C249-2D8E-79ACDCD6B943}"/>
              </a:ext>
            </a:extLst>
          </p:cNvPr>
          <p:cNvSpPr/>
          <p:nvPr/>
        </p:nvSpPr>
        <p:spPr>
          <a:xfrm>
            <a:off x="757343" y="5077654"/>
            <a:ext cx="975687" cy="975687"/>
          </a:xfrm>
          <a:prstGeom prst="ellipse">
            <a:avLst/>
          </a:prstGeom>
          <a:solidFill>
            <a:schemeClr val="bg1"/>
          </a:solidFill>
          <a:ln w="1905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140AA8-6913-57D1-40F5-2DA2F0EC6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747" y="5280570"/>
            <a:ext cx="786296" cy="436288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E583C0E-3E2F-01C9-6AEB-33C7A5F070AD}"/>
              </a:ext>
            </a:extLst>
          </p:cNvPr>
          <p:cNvSpPr/>
          <p:nvPr/>
        </p:nvSpPr>
        <p:spPr>
          <a:xfrm>
            <a:off x="1733595" y="4609748"/>
            <a:ext cx="975687" cy="975687"/>
          </a:xfrm>
          <a:prstGeom prst="ellipse">
            <a:avLst/>
          </a:prstGeom>
          <a:solidFill>
            <a:schemeClr val="bg1"/>
          </a:solidFill>
          <a:ln w="1905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4579725-6977-7BFD-4B1F-309917CAAFD0}"/>
              </a:ext>
            </a:extLst>
          </p:cNvPr>
          <p:cNvSpPr/>
          <p:nvPr/>
        </p:nvSpPr>
        <p:spPr>
          <a:xfrm>
            <a:off x="1733595" y="5696462"/>
            <a:ext cx="975687" cy="975687"/>
          </a:xfrm>
          <a:prstGeom prst="ellipse">
            <a:avLst/>
          </a:prstGeom>
          <a:solidFill>
            <a:schemeClr val="bg1"/>
          </a:solidFill>
          <a:ln w="1905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379A1AD-5311-965C-C0C0-07EDB739CD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2021" y="5943237"/>
            <a:ext cx="767559" cy="4762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015ACE-0108-6EDA-ED6A-39FD69C5C7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5925" y="4847049"/>
            <a:ext cx="803958" cy="478788"/>
          </a:xfrm>
          <a:prstGeom prst="rect">
            <a:avLst/>
          </a:prstGeom>
        </p:spPr>
      </p:pic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AFF7622-AB91-5CC9-EA75-CA7E99509D54}"/>
              </a:ext>
            </a:extLst>
          </p:cNvPr>
          <p:cNvSpPr txBox="1">
            <a:spLocks/>
          </p:cNvSpPr>
          <p:nvPr/>
        </p:nvSpPr>
        <p:spPr>
          <a:xfrm>
            <a:off x="885163" y="5712568"/>
            <a:ext cx="736831" cy="178302"/>
          </a:xfrm>
          <a:prstGeom prst="rect">
            <a:avLst/>
          </a:prstGeom>
        </p:spPr>
        <p:txBody>
          <a:bodyPr/>
          <a:lstStyle>
            <a:lvl1pPr marL="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1pPr>
            <a:lvl2pPr marL="45720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2pPr>
            <a:lvl3pPr marL="1234439" marR="0" indent="-320039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3pPr>
            <a:lvl4pPr marL="17272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4pPr>
            <a:lvl5pPr marL="21844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457182">
              <a:spcBef>
                <a:spcPts val="641"/>
              </a:spcBef>
              <a:defRPr/>
            </a:pPr>
            <a:r>
              <a:rPr lang="en-GB" sz="770" b="0" kern="0"/>
              <a:t>Assistive Technology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61ABCB8-BFD7-C124-5B57-F5A496BA13AE}"/>
              </a:ext>
            </a:extLst>
          </p:cNvPr>
          <p:cNvSpPr txBox="1">
            <a:spLocks/>
          </p:cNvSpPr>
          <p:nvPr/>
        </p:nvSpPr>
        <p:spPr>
          <a:xfrm>
            <a:off x="1893754" y="2316325"/>
            <a:ext cx="654462" cy="178302"/>
          </a:xfrm>
          <a:prstGeom prst="rect">
            <a:avLst/>
          </a:prstGeom>
        </p:spPr>
        <p:txBody>
          <a:bodyPr/>
          <a:lstStyle>
            <a:lvl1pPr marL="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1pPr>
            <a:lvl2pPr marL="45720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2pPr>
            <a:lvl3pPr marL="1234439" marR="0" indent="-320039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3pPr>
            <a:lvl4pPr marL="17272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4pPr>
            <a:lvl5pPr marL="21844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457182">
              <a:spcBef>
                <a:spcPts val="641"/>
              </a:spcBef>
              <a:defRPr/>
            </a:pPr>
            <a:r>
              <a:rPr lang="en-GB" sz="770" b="0" kern="0"/>
              <a:t>Open Study Spaces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E482F6C-A82D-101A-B67D-9CE17936A490}"/>
              </a:ext>
            </a:extLst>
          </p:cNvPr>
          <p:cNvSpPr txBox="1">
            <a:spLocks/>
          </p:cNvSpPr>
          <p:nvPr/>
        </p:nvSpPr>
        <p:spPr>
          <a:xfrm>
            <a:off x="1852570" y="3382938"/>
            <a:ext cx="736831" cy="178302"/>
          </a:xfrm>
          <a:prstGeom prst="rect">
            <a:avLst/>
          </a:prstGeom>
        </p:spPr>
        <p:txBody>
          <a:bodyPr/>
          <a:lstStyle>
            <a:lvl1pPr marL="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1pPr>
            <a:lvl2pPr marL="45720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2pPr>
            <a:lvl3pPr marL="1234439" marR="0" indent="-320039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3pPr>
            <a:lvl4pPr marL="17272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4pPr>
            <a:lvl5pPr marL="21844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457182">
              <a:spcBef>
                <a:spcPts val="641"/>
              </a:spcBef>
              <a:defRPr/>
            </a:pPr>
            <a:r>
              <a:rPr lang="en-GB" sz="770" b="0" kern="0"/>
              <a:t>Closed Study Rooms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9F718A6-782D-CBD0-EB8C-8771A3D48B8C}"/>
              </a:ext>
            </a:extLst>
          </p:cNvPr>
          <p:cNvSpPr txBox="1">
            <a:spLocks/>
          </p:cNvSpPr>
          <p:nvPr/>
        </p:nvSpPr>
        <p:spPr>
          <a:xfrm>
            <a:off x="1852570" y="5363005"/>
            <a:ext cx="736831" cy="178302"/>
          </a:xfrm>
          <a:prstGeom prst="rect">
            <a:avLst/>
          </a:prstGeom>
        </p:spPr>
        <p:txBody>
          <a:bodyPr/>
          <a:lstStyle>
            <a:lvl1pPr marL="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1pPr>
            <a:lvl2pPr marL="45720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2pPr>
            <a:lvl3pPr marL="1234439" marR="0" indent="-320039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3pPr>
            <a:lvl4pPr marL="17272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4pPr>
            <a:lvl5pPr marL="21844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457182">
              <a:spcBef>
                <a:spcPts val="641"/>
              </a:spcBef>
              <a:defRPr/>
            </a:pPr>
            <a:r>
              <a:rPr lang="en-GB" sz="770" b="0" kern="0"/>
              <a:t>Specialist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A83D643D-2EC5-AD30-6F31-EAEF70571880}"/>
              </a:ext>
            </a:extLst>
          </p:cNvPr>
          <p:cNvSpPr txBox="1">
            <a:spLocks/>
          </p:cNvSpPr>
          <p:nvPr/>
        </p:nvSpPr>
        <p:spPr>
          <a:xfrm>
            <a:off x="1852570" y="6441388"/>
            <a:ext cx="736831" cy="178302"/>
          </a:xfrm>
          <a:prstGeom prst="rect">
            <a:avLst/>
          </a:prstGeom>
        </p:spPr>
        <p:txBody>
          <a:bodyPr/>
          <a:lstStyle>
            <a:lvl1pPr marL="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1pPr>
            <a:lvl2pPr marL="45720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2pPr>
            <a:lvl3pPr marL="1234439" marR="0" indent="-320039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3pPr>
            <a:lvl4pPr marL="17272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4pPr>
            <a:lvl5pPr marL="21844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457182">
              <a:spcBef>
                <a:spcPts val="641"/>
              </a:spcBef>
              <a:defRPr/>
            </a:pPr>
            <a:r>
              <a:rPr lang="en-GB" sz="770" b="0" kern="0"/>
              <a:t>Training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6EC90D9-EDF9-550C-27B7-A17B38AC1A03}"/>
              </a:ext>
            </a:extLst>
          </p:cNvPr>
          <p:cNvSpPr/>
          <p:nvPr/>
        </p:nvSpPr>
        <p:spPr>
          <a:xfrm>
            <a:off x="3514208" y="2970407"/>
            <a:ext cx="975687" cy="975687"/>
          </a:xfrm>
          <a:prstGeom prst="ellipse">
            <a:avLst/>
          </a:prstGeom>
          <a:solidFill>
            <a:schemeClr val="bg1"/>
          </a:solidFill>
          <a:ln w="19050" cap="flat">
            <a:solidFill>
              <a:schemeClr val="accent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F7D8E67-6860-E05A-59A8-0AE635A74D12}"/>
              </a:ext>
            </a:extLst>
          </p:cNvPr>
          <p:cNvSpPr/>
          <p:nvPr/>
        </p:nvSpPr>
        <p:spPr>
          <a:xfrm>
            <a:off x="3514208" y="4609748"/>
            <a:ext cx="975687" cy="975687"/>
          </a:xfrm>
          <a:prstGeom prst="ellipse">
            <a:avLst/>
          </a:prstGeom>
          <a:solidFill>
            <a:schemeClr val="bg1"/>
          </a:solidFill>
          <a:ln w="19050" cap="flat">
            <a:solidFill>
              <a:schemeClr val="accent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1650CB16-EB91-7BF9-231A-1D02434A001D}"/>
              </a:ext>
            </a:extLst>
          </p:cNvPr>
          <p:cNvSpPr txBox="1">
            <a:spLocks/>
          </p:cNvSpPr>
          <p:nvPr/>
        </p:nvSpPr>
        <p:spPr>
          <a:xfrm>
            <a:off x="3674367" y="3697530"/>
            <a:ext cx="654462" cy="178302"/>
          </a:xfrm>
          <a:prstGeom prst="rect">
            <a:avLst/>
          </a:prstGeom>
        </p:spPr>
        <p:txBody>
          <a:bodyPr/>
          <a:lstStyle>
            <a:lvl1pPr marL="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1pPr>
            <a:lvl2pPr marL="45720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2pPr>
            <a:lvl3pPr marL="1234439" marR="0" indent="-320039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3pPr>
            <a:lvl4pPr marL="17272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4pPr>
            <a:lvl5pPr marL="21844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457182">
              <a:spcBef>
                <a:spcPts val="641"/>
              </a:spcBef>
              <a:defRPr/>
            </a:pPr>
            <a:r>
              <a:rPr lang="en-GB" sz="770" b="0" kern="0"/>
              <a:t> Shelving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ED699C83-6123-4193-4D05-E62726709B79}"/>
              </a:ext>
            </a:extLst>
          </p:cNvPr>
          <p:cNvSpPr txBox="1">
            <a:spLocks/>
          </p:cNvSpPr>
          <p:nvPr/>
        </p:nvSpPr>
        <p:spPr>
          <a:xfrm>
            <a:off x="3633182" y="5299753"/>
            <a:ext cx="736831" cy="178302"/>
          </a:xfrm>
          <a:prstGeom prst="rect">
            <a:avLst/>
          </a:prstGeom>
        </p:spPr>
        <p:txBody>
          <a:bodyPr/>
          <a:lstStyle>
            <a:lvl1pPr marL="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1pPr>
            <a:lvl2pPr marL="45720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2pPr>
            <a:lvl3pPr marL="1234439" marR="0" indent="-320039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3pPr>
            <a:lvl4pPr marL="17272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4pPr>
            <a:lvl5pPr marL="21844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457182">
              <a:spcBef>
                <a:spcPts val="641"/>
              </a:spcBef>
              <a:defRPr/>
            </a:pPr>
            <a:r>
              <a:rPr lang="en-GB" sz="770" b="0" kern="0"/>
              <a:t>Compact Shelving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C98B091-9173-3BCA-69AD-24DCBF9907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517" y="3219159"/>
            <a:ext cx="785107" cy="4572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934483-778F-D284-0EE0-9AB9E28C32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06" y="4828526"/>
            <a:ext cx="767605" cy="470552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17704A14-61C6-82D6-1479-812E6C07E95B}"/>
              </a:ext>
            </a:extLst>
          </p:cNvPr>
          <p:cNvSpPr/>
          <p:nvPr/>
        </p:nvSpPr>
        <p:spPr>
          <a:xfrm>
            <a:off x="5298676" y="2961580"/>
            <a:ext cx="975687" cy="975687"/>
          </a:xfrm>
          <a:prstGeom prst="ellipse">
            <a:avLst/>
          </a:prstGeom>
          <a:solidFill>
            <a:schemeClr val="bg1"/>
          </a:solidFill>
          <a:ln w="12700" cap="flat">
            <a:solidFill>
              <a:srgbClr val="7030A0"/>
            </a:solidFill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F3E804D-8DDE-7145-E736-0457AD4987C7}"/>
              </a:ext>
            </a:extLst>
          </p:cNvPr>
          <p:cNvSpPr/>
          <p:nvPr/>
        </p:nvSpPr>
        <p:spPr>
          <a:xfrm>
            <a:off x="5298621" y="2958853"/>
            <a:ext cx="975687" cy="975687"/>
          </a:xfrm>
          <a:prstGeom prst="ellipse">
            <a:avLst/>
          </a:prstGeom>
          <a:noFill/>
          <a:ln w="1905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64584D5-AD12-BEFC-A511-676973C3D4E0}"/>
              </a:ext>
            </a:extLst>
          </p:cNvPr>
          <p:cNvSpPr/>
          <p:nvPr/>
        </p:nvSpPr>
        <p:spPr>
          <a:xfrm>
            <a:off x="5298676" y="1860384"/>
            <a:ext cx="975687" cy="975687"/>
          </a:xfrm>
          <a:prstGeom prst="ellipse">
            <a:avLst/>
          </a:prstGeom>
          <a:solidFill>
            <a:schemeClr val="bg1"/>
          </a:solidFill>
          <a:ln w="1905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00C72D0-B0E3-A9DA-E6D5-925354A5FE94}"/>
              </a:ext>
            </a:extLst>
          </p:cNvPr>
          <p:cNvSpPr/>
          <p:nvPr/>
        </p:nvSpPr>
        <p:spPr>
          <a:xfrm>
            <a:off x="5298676" y="4625323"/>
            <a:ext cx="975687" cy="975687"/>
          </a:xfrm>
          <a:prstGeom prst="ellipse">
            <a:avLst/>
          </a:prstGeom>
          <a:solidFill>
            <a:schemeClr val="bg1"/>
          </a:solidFill>
          <a:ln w="1905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2809AAF3-C407-AB2D-E57D-D16644CBCE16}"/>
              </a:ext>
            </a:extLst>
          </p:cNvPr>
          <p:cNvSpPr txBox="1">
            <a:spLocks/>
          </p:cNvSpPr>
          <p:nvPr/>
        </p:nvSpPr>
        <p:spPr>
          <a:xfrm>
            <a:off x="5417651" y="5262399"/>
            <a:ext cx="736831" cy="178302"/>
          </a:xfrm>
          <a:prstGeom prst="rect">
            <a:avLst/>
          </a:prstGeom>
        </p:spPr>
        <p:txBody>
          <a:bodyPr/>
          <a:lstStyle>
            <a:lvl1pPr marL="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1pPr>
            <a:lvl2pPr marL="45720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2pPr>
            <a:lvl3pPr marL="1234439" marR="0" indent="-320039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3pPr>
            <a:lvl4pPr marL="17272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4pPr>
            <a:lvl5pPr marL="21844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457182">
              <a:spcBef>
                <a:spcPts val="641"/>
              </a:spcBef>
              <a:defRPr/>
            </a:pPr>
            <a:r>
              <a:rPr lang="en-GB" sz="770" b="0" kern="0"/>
              <a:t>Meeting Rooms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BCE505C0-82FD-34EE-CE4A-92F3FAA0E8F9}"/>
              </a:ext>
            </a:extLst>
          </p:cNvPr>
          <p:cNvSpPr txBox="1">
            <a:spLocks/>
          </p:cNvSpPr>
          <p:nvPr/>
        </p:nvSpPr>
        <p:spPr>
          <a:xfrm>
            <a:off x="5398231" y="3648660"/>
            <a:ext cx="731862" cy="173357"/>
          </a:xfrm>
          <a:prstGeom prst="rect">
            <a:avLst/>
          </a:prstGeom>
        </p:spPr>
        <p:txBody>
          <a:bodyPr/>
          <a:lstStyle>
            <a:lvl1pPr marL="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1pPr>
            <a:lvl2pPr marL="45720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2pPr>
            <a:lvl3pPr marL="1234439" marR="0" indent="-320039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3pPr>
            <a:lvl4pPr marL="17272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4pPr>
            <a:lvl5pPr marL="21844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457182">
              <a:spcBef>
                <a:spcPts val="641"/>
              </a:spcBef>
              <a:defRPr/>
            </a:pPr>
            <a:r>
              <a:rPr lang="en-GB" sz="770" b="0" kern="0" dirty="0"/>
              <a:t>Designated Offices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C2304273-7DB9-3F06-9B91-0DE85546B071}"/>
              </a:ext>
            </a:extLst>
          </p:cNvPr>
          <p:cNvSpPr txBox="1">
            <a:spLocks/>
          </p:cNvSpPr>
          <p:nvPr/>
        </p:nvSpPr>
        <p:spPr>
          <a:xfrm>
            <a:off x="5417651" y="2560571"/>
            <a:ext cx="736831" cy="178302"/>
          </a:xfrm>
          <a:prstGeom prst="rect">
            <a:avLst/>
          </a:prstGeom>
        </p:spPr>
        <p:txBody>
          <a:bodyPr/>
          <a:lstStyle>
            <a:lvl1pPr marL="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1pPr>
            <a:lvl2pPr marL="45720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2pPr>
            <a:lvl3pPr marL="1234439" marR="0" indent="-320039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3pPr>
            <a:lvl4pPr marL="17272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4pPr>
            <a:lvl5pPr marL="21844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457182">
              <a:spcBef>
                <a:spcPts val="641"/>
              </a:spcBef>
              <a:defRPr/>
            </a:pPr>
            <a:r>
              <a:rPr lang="en-GB" sz="770" b="0" kern="0"/>
              <a:t>Shared Offices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4D07FDA2-7DFC-5DB2-8B81-389F52072648}"/>
              </a:ext>
            </a:extLst>
          </p:cNvPr>
          <p:cNvSpPr txBox="1">
            <a:spLocks/>
          </p:cNvSpPr>
          <p:nvPr/>
        </p:nvSpPr>
        <p:spPr>
          <a:xfrm>
            <a:off x="5417651" y="6521781"/>
            <a:ext cx="736831" cy="178302"/>
          </a:xfrm>
          <a:prstGeom prst="rect">
            <a:avLst/>
          </a:prstGeom>
        </p:spPr>
        <p:txBody>
          <a:bodyPr/>
          <a:lstStyle>
            <a:lvl1pPr marL="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1pPr>
            <a:lvl2pPr marL="45720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2pPr>
            <a:lvl3pPr marL="1234439" marR="0" indent="-320039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3pPr>
            <a:lvl4pPr marL="17272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4pPr>
            <a:lvl5pPr marL="21844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457182">
              <a:spcBef>
                <a:spcPts val="641"/>
              </a:spcBef>
              <a:defRPr/>
            </a:pPr>
            <a:r>
              <a:rPr lang="en-GB" sz="770" b="0" kern="0"/>
              <a:t>Breakout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97E568F-D6F1-C382-884C-B8D64D6F23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835" y="3213534"/>
            <a:ext cx="799862" cy="46160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FF1243F-0F84-3B42-2EBD-00B5F21B96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834" y="4871979"/>
            <a:ext cx="805062" cy="42169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B0F084A-CD41-0DE5-EB1F-6FA40EC4F7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7566" y="2140812"/>
            <a:ext cx="837854" cy="41363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80775D9-59FD-2DDF-11B3-D08B1FE307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709" y="5960408"/>
            <a:ext cx="740114" cy="563104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48B00E17-F0C7-A290-10DC-8B5E2EE8DCF9}"/>
              </a:ext>
            </a:extLst>
          </p:cNvPr>
          <p:cNvSpPr/>
          <p:nvPr/>
        </p:nvSpPr>
        <p:spPr>
          <a:xfrm>
            <a:off x="7030882" y="2947052"/>
            <a:ext cx="975687" cy="975687"/>
          </a:xfrm>
          <a:prstGeom prst="ellipse">
            <a:avLst/>
          </a:prstGeom>
          <a:solidFill>
            <a:schemeClr val="bg1"/>
          </a:solidFill>
          <a:ln w="19050" cap="flat">
            <a:solidFill>
              <a:srgbClr val="FF6D6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A446EF9-33A0-40AF-8DA6-75FA68DBB61B}"/>
              </a:ext>
            </a:extLst>
          </p:cNvPr>
          <p:cNvSpPr/>
          <p:nvPr/>
        </p:nvSpPr>
        <p:spPr>
          <a:xfrm>
            <a:off x="7030882" y="4622806"/>
            <a:ext cx="975687" cy="975687"/>
          </a:xfrm>
          <a:prstGeom prst="ellipse">
            <a:avLst/>
          </a:prstGeom>
          <a:solidFill>
            <a:schemeClr val="bg1"/>
          </a:solidFill>
          <a:ln w="19050" cap="flat">
            <a:solidFill>
              <a:srgbClr val="FF6D6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A1E61F73-7E91-5AE9-C116-1B2995CE08F4}"/>
              </a:ext>
            </a:extLst>
          </p:cNvPr>
          <p:cNvSpPr txBox="1">
            <a:spLocks/>
          </p:cNvSpPr>
          <p:nvPr/>
        </p:nvSpPr>
        <p:spPr>
          <a:xfrm>
            <a:off x="7149856" y="5259882"/>
            <a:ext cx="736831" cy="178302"/>
          </a:xfrm>
          <a:prstGeom prst="rect">
            <a:avLst/>
          </a:prstGeom>
        </p:spPr>
        <p:txBody>
          <a:bodyPr lIns="58652" tIns="29326" rIns="58652" bIns="29326" anchor="t"/>
          <a:lstStyle>
            <a:lvl1pPr marL="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1pPr>
            <a:lvl2pPr marL="45720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2pPr>
            <a:lvl3pPr marL="1234439" marR="0" indent="-320039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3pPr>
            <a:lvl4pPr marL="17272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4pPr>
            <a:lvl5pPr marL="21844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457182">
              <a:spcBef>
                <a:spcPts val="641"/>
              </a:spcBef>
              <a:defRPr/>
            </a:pPr>
            <a:r>
              <a:rPr lang="en-GB" sz="770" b="0" kern="0">
                <a:latin typeface="Arial"/>
                <a:cs typeface="Arial"/>
              </a:rPr>
              <a:t>Digital </a:t>
            </a:r>
            <a:r>
              <a:rPr lang="en-GB" sz="770" b="0">
                <a:latin typeface="Arial"/>
                <a:cs typeface="Arial"/>
              </a:rPr>
              <a:t>Scholarship</a:t>
            </a:r>
            <a:endParaRPr lang="en-GB" sz="770" b="0" kern="0"/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B568D947-337B-878F-8304-1C460CABD920}"/>
              </a:ext>
            </a:extLst>
          </p:cNvPr>
          <p:cNvSpPr txBox="1">
            <a:spLocks/>
          </p:cNvSpPr>
          <p:nvPr/>
        </p:nvSpPr>
        <p:spPr>
          <a:xfrm>
            <a:off x="7203260" y="3691745"/>
            <a:ext cx="654462" cy="178302"/>
          </a:xfrm>
          <a:prstGeom prst="rect">
            <a:avLst/>
          </a:prstGeom>
        </p:spPr>
        <p:txBody>
          <a:bodyPr/>
          <a:lstStyle>
            <a:lvl1pPr marL="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1pPr>
            <a:lvl2pPr marL="45720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2pPr>
            <a:lvl3pPr marL="1234439" marR="0" indent="-320039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3pPr>
            <a:lvl4pPr marL="17272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4pPr>
            <a:lvl5pPr marL="21844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457182">
              <a:spcBef>
                <a:spcPts val="641"/>
              </a:spcBef>
              <a:defRPr/>
            </a:pPr>
            <a:r>
              <a:rPr lang="en-GB" sz="770" b="0" kern="0"/>
              <a:t>Exhibition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0CA813C-0C13-EC83-D884-6909BF330C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468" y="3150527"/>
            <a:ext cx="729692" cy="51212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0645804-176B-EC1C-7461-E7A1AB16FD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341" y="4852696"/>
            <a:ext cx="751252" cy="430226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518B4C35-D96B-993F-7784-E488E8C04424}"/>
              </a:ext>
            </a:extLst>
          </p:cNvPr>
          <p:cNvSpPr/>
          <p:nvPr/>
        </p:nvSpPr>
        <p:spPr>
          <a:xfrm>
            <a:off x="8794735" y="1890926"/>
            <a:ext cx="975687" cy="975687"/>
          </a:xfrm>
          <a:prstGeom prst="ellipse">
            <a:avLst/>
          </a:prstGeom>
          <a:solidFill>
            <a:schemeClr val="bg1"/>
          </a:solidFill>
          <a:ln w="1905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D157383-D807-F93E-C257-E8EAD9A0F155}"/>
              </a:ext>
            </a:extLst>
          </p:cNvPr>
          <p:cNvSpPr/>
          <p:nvPr/>
        </p:nvSpPr>
        <p:spPr>
          <a:xfrm>
            <a:off x="8794735" y="2965386"/>
            <a:ext cx="975687" cy="975687"/>
          </a:xfrm>
          <a:prstGeom prst="ellipse">
            <a:avLst/>
          </a:prstGeom>
          <a:solidFill>
            <a:schemeClr val="bg1"/>
          </a:solidFill>
          <a:ln w="1905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23D416E-ACFE-F1A6-C989-55FF594EE900}"/>
              </a:ext>
            </a:extLst>
          </p:cNvPr>
          <p:cNvSpPr/>
          <p:nvPr/>
        </p:nvSpPr>
        <p:spPr>
          <a:xfrm>
            <a:off x="8794735" y="4623551"/>
            <a:ext cx="975687" cy="975687"/>
          </a:xfrm>
          <a:prstGeom prst="ellipse">
            <a:avLst/>
          </a:prstGeom>
          <a:solidFill>
            <a:schemeClr val="bg1"/>
          </a:solidFill>
          <a:ln w="1905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25455A6-8206-6B53-EA18-904E43CE08C8}"/>
              </a:ext>
            </a:extLst>
          </p:cNvPr>
          <p:cNvGrpSpPr/>
          <p:nvPr/>
        </p:nvGrpSpPr>
        <p:grpSpPr>
          <a:xfrm>
            <a:off x="1634135" y="4115408"/>
            <a:ext cx="8701992" cy="375234"/>
            <a:chOff x="369341" y="12481591"/>
            <a:chExt cx="13566648" cy="585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5EC1E85-67F3-D19D-E97D-7B6AC52D2896}"/>
                </a:ext>
              </a:extLst>
            </p:cNvPr>
            <p:cNvSpPr/>
            <p:nvPr/>
          </p:nvSpPr>
          <p:spPr>
            <a:xfrm>
              <a:off x="11096560" y="12488171"/>
              <a:ext cx="2839429" cy="564354"/>
            </a:xfrm>
            <a:prstGeom prst="rect">
              <a:avLst/>
            </a:prstGeom>
            <a:solidFill>
              <a:srgbClr val="E6FAEC"/>
            </a:solidFill>
            <a:ln w="19050" cap="flat">
              <a:solidFill>
                <a:srgbClr val="A9D18E"/>
              </a:solidFill>
              <a:prstDash val="sys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325" tIns="29325" rIns="29325" bIns="29325" numCol="1" spcCol="38100" rtlCol="0" anchor="ctr">
              <a:noAutofit/>
            </a:bodyPr>
            <a:lstStyle/>
            <a:p>
              <a:pPr defTabSz="586496" hangingPunct="0">
                <a:defRPr/>
              </a:pPr>
              <a:endParaRPr lang="en-GB" sz="1155" kern="0">
                <a:solidFill>
                  <a:srgbClr val="000000"/>
                </a:solidFill>
                <a:latin typeface="Arial" panose="020B0604020202020204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35F8EAA-9AE1-3BDF-1DD2-7FC3AFB45684}"/>
                </a:ext>
              </a:extLst>
            </p:cNvPr>
            <p:cNvSpPr/>
            <p:nvPr/>
          </p:nvSpPr>
          <p:spPr>
            <a:xfrm>
              <a:off x="8428500" y="12488171"/>
              <a:ext cx="2668060" cy="564354"/>
            </a:xfrm>
            <a:prstGeom prst="rect">
              <a:avLst/>
            </a:prstGeom>
            <a:solidFill>
              <a:srgbClr val="FAE6F3"/>
            </a:solidFill>
            <a:ln w="19050" cap="flat">
              <a:solidFill>
                <a:srgbClr val="FF6699"/>
              </a:solidFill>
              <a:prstDash val="sys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325" tIns="29325" rIns="29325" bIns="29325" numCol="1" spcCol="38100" rtlCol="0" anchor="ctr">
              <a:noAutofit/>
            </a:bodyPr>
            <a:lstStyle/>
            <a:p>
              <a:pPr defTabSz="586496" hangingPunct="0">
                <a:defRPr/>
              </a:pPr>
              <a:endParaRPr lang="en-GB" sz="1155" kern="0">
                <a:solidFill>
                  <a:srgbClr val="000000"/>
                </a:solidFill>
                <a:latin typeface="Arial" panose="020B0604020202020204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008A873-1CB4-E1FA-16E7-1C95FD4C5FE1}"/>
                </a:ext>
              </a:extLst>
            </p:cNvPr>
            <p:cNvSpPr/>
            <p:nvPr/>
          </p:nvSpPr>
          <p:spPr>
            <a:xfrm>
              <a:off x="5709093" y="12488171"/>
              <a:ext cx="2668059" cy="564354"/>
            </a:xfrm>
            <a:prstGeom prst="rect">
              <a:avLst/>
            </a:prstGeom>
            <a:solidFill>
              <a:srgbClr val="E7E6FA"/>
            </a:solidFill>
            <a:ln w="19050" cap="flat">
              <a:solidFill>
                <a:srgbClr val="7030A0"/>
              </a:solidFill>
              <a:prstDash val="sys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325" tIns="29325" rIns="29325" bIns="29325" numCol="1" spcCol="38100" rtlCol="0" anchor="ctr">
              <a:noAutofit/>
            </a:bodyPr>
            <a:lstStyle/>
            <a:p>
              <a:pPr defTabSz="586496" hangingPunct="0">
                <a:defRPr/>
              </a:pPr>
              <a:endParaRPr lang="en-GB" sz="1155" kern="0">
                <a:solidFill>
                  <a:srgbClr val="000000"/>
                </a:solidFill>
                <a:latin typeface="Arial" panose="020B0604020202020204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D728409-982B-0AC4-16D0-7EB114B642B9}"/>
                </a:ext>
              </a:extLst>
            </p:cNvPr>
            <p:cNvSpPr/>
            <p:nvPr/>
          </p:nvSpPr>
          <p:spPr>
            <a:xfrm>
              <a:off x="2889743" y="12488171"/>
              <a:ext cx="2767523" cy="564354"/>
            </a:xfrm>
            <a:prstGeom prst="rect">
              <a:avLst/>
            </a:prstGeom>
            <a:solidFill>
              <a:srgbClr val="DEEBF7"/>
            </a:solidFill>
            <a:ln w="19050" cap="flat">
              <a:solidFill>
                <a:schemeClr val="accent5"/>
              </a:solidFill>
              <a:prstDash val="sys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325" tIns="29325" rIns="29325" bIns="29325" numCol="1" spcCol="38100" rtlCol="0" anchor="ctr">
              <a:noAutofit/>
            </a:bodyPr>
            <a:lstStyle/>
            <a:p>
              <a:pPr defTabSz="586496" hangingPunct="0">
                <a:defRPr/>
              </a:pPr>
              <a:endParaRPr lang="en-GB" sz="1155" kern="0">
                <a:solidFill>
                  <a:srgbClr val="000000"/>
                </a:solidFill>
                <a:latin typeface="Arial" panose="020B0604020202020204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D63111F-13A3-B997-3896-8091CD7D7E91}"/>
                </a:ext>
              </a:extLst>
            </p:cNvPr>
            <p:cNvSpPr/>
            <p:nvPr/>
          </p:nvSpPr>
          <p:spPr>
            <a:xfrm>
              <a:off x="369341" y="12488171"/>
              <a:ext cx="2597740" cy="56435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 cap="flat">
              <a:solidFill>
                <a:srgbClr val="FFC000"/>
              </a:solidFill>
              <a:prstDash val="sys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325" tIns="29325" rIns="29325" bIns="29325" numCol="1" spcCol="38100" rtlCol="0" anchor="ctr">
              <a:noAutofit/>
            </a:bodyPr>
            <a:lstStyle/>
            <a:p>
              <a:pPr defTabSz="586496" hangingPunct="0">
                <a:defRPr/>
              </a:pPr>
              <a:endParaRPr lang="en-GB" sz="1155" kern="0">
                <a:solidFill>
                  <a:srgbClr val="000000"/>
                </a:solidFill>
                <a:latin typeface="Arial" panose="020B0604020202020204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66" name="Text Placeholder 8">
              <a:extLst>
                <a:ext uri="{FF2B5EF4-FFF2-40B4-BE49-F238E27FC236}">
                  <a16:creationId xmlns:a16="http://schemas.microsoft.com/office/drawing/2014/main" id="{C86FF347-C05F-30F1-B898-6DD8AA66A06B}"/>
                </a:ext>
              </a:extLst>
            </p:cNvPr>
            <p:cNvSpPr txBox="1">
              <a:spLocks/>
            </p:cNvSpPr>
            <p:nvPr/>
          </p:nvSpPr>
          <p:spPr>
            <a:xfrm>
              <a:off x="735760" y="12508133"/>
              <a:ext cx="1077204" cy="551782"/>
            </a:xfrm>
            <a:prstGeom prst="rect">
              <a:avLst/>
            </a:prstGeom>
          </p:spPr>
          <p:txBody>
            <a:bodyPr anchor="ctr"/>
            <a:lstStyle>
              <a:lvl1pPr marL="0" marR="0" indent="0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None/>
                <a:tabLst/>
                <a:defRPr sz="12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1pPr>
              <a:lvl2pPr marL="457200" marR="0" indent="0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None/>
                <a:tabLst/>
                <a:defRPr sz="10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2pPr>
              <a:lvl3pPr marL="1234439" marR="0" indent="-320039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0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3pPr>
              <a:lvl4pPr marL="1727200" marR="0" indent="-355600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0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4pPr>
              <a:lvl5pPr marL="2184400" marR="0" indent="-355600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0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5pPr>
              <a:lvl6pPr marL="26416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30988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35560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40132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algn="ctr" defTabSz="457182">
                <a:spcBef>
                  <a:spcPts val="641"/>
                </a:spcBef>
                <a:defRPr/>
              </a:pPr>
              <a:r>
                <a:rPr lang="en-GB" sz="898" kern="0"/>
                <a:t>Study Spaces</a:t>
              </a:r>
            </a:p>
          </p:txBody>
        </p:sp>
        <p:sp>
          <p:nvSpPr>
            <p:cNvPr id="67" name="Text Placeholder 8">
              <a:extLst>
                <a:ext uri="{FF2B5EF4-FFF2-40B4-BE49-F238E27FC236}">
                  <a16:creationId xmlns:a16="http://schemas.microsoft.com/office/drawing/2014/main" id="{0ADB04AF-8EFD-9961-82BF-494C2D9DBA46}"/>
                </a:ext>
              </a:extLst>
            </p:cNvPr>
            <p:cNvSpPr txBox="1">
              <a:spLocks/>
            </p:cNvSpPr>
            <p:nvPr/>
          </p:nvSpPr>
          <p:spPr>
            <a:xfrm>
              <a:off x="3441093" y="12481591"/>
              <a:ext cx="1148740" cy="564354"/>
            </a:xfrm>
            <a:prstGeom prst="rect">
              <a:avLst/>
            </a:prstGeom>
          </p:spPr>
          <p:txBody>
            <a:bodyPr anchor="ctr"/>
            <a:lstStyle>
              <a:lvl1pPr marL="0" marR="0" indent="0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None/>
                <a:tabLst/>
                <a:defRPr sz="12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1pPr>
              <a:lvl2pPr marL="457200" marR="0" indent="0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None/>
                <a:tabLst/>
                <a:defRPr sz="10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2pPr>
              <a:lvl3pPr marL="1234439" marR="0" indent="-320039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0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3pPr>
              <a:lvl4pPr marL="1727200" marR="0" indent="-355600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0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4pPr>
              <a:lvl5pPr marL="2184400" marR="0" indent="-355600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0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5pPr>
              <a:lvl6pPr marL="26416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30988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35560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40132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algn="ctr" defTabSz="457182">
                <a:spcBef>
                  <a:spcPts val="641"/>
                </a:spcBef>
                <a:defRPr/>
              </a:pPr>
              <a:r>
                <a:rPr lang="en-GB" sz="898" kern="0"/>
                <a:t>Book collections</a:t>
              </a:r>
            </a:p>
          </p:txBody>
        </p:sp>
        <p:sp>
          <p:nvSpPr>
            <p:cNvPr id="68" name="Text Placeholder 8">
              <a:extLst>
                <a:ext uri="{FF2B5EF4-FFF2-40B4-BE49-F238E27FC236}">
                  <a16:creationId xmlns:a16="http://schemas.microsoft.com/office/drawing/2014/main" id="{B30CC90C-8C23-97AD-99CA-DA6C673C5FD5}"/>
                </a:ext>
              </a:extLst>
            </p:cNvPr>
            <p:cNvSpPr txBox="1">
              <a:spLocks/>
            </p:cNvSpPr>
            <p:nvPr/>
          </p:nvSpPr>
          <p:spPr>
            <a:xfrm>
              <a:off x="6251340" y="12488171"/>
              <a:ext cx="1134478" cy="564354"/>
            </a:xfrm>
            <a:prstGeom prst="rect">
              <a:avLst/>
            </a:prstGeom>
          </p:spPr>
          <p:txBody>
            <a:bodyPr anchor="ctr"/>
            <a:lstStyle>
              <a:lvl1pPr marL="0" marR="0" indent="0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None/>
                <a:tabLst/>
                <a:defRPr sz="12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1pPr>
              <a:lvl2pPr marL="457200" marR="0" indent="0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None/>
                <a:tabLst/>
                <a:defRPr sz="10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2pPr>
              <a:lvl3pPr marL="1234439" marR="0" indent="-320039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0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3pPr>
              <a:lvl4pPr marL="1727200" marR="0" indent="-355600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0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4pPr>
              <a:lvl5pPr marL="2184400" marR="0" indent="-355600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0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5pPr>
              <a:lvl6pPr marL="26416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30988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35560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40132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algn="ctr" defTabSz="457182">
                <a:spcBef>
                  <a:spcPts val="641"/>
                </a:spcBef>
                <a:defRPr/>
              </a:pPr>
              <a:r>
                <a:rPr lang="en-GB" sz="898" kern="0"/>
                <a:t>Staff &amp; Ops</a:t>
              </a:r>
            </a:p>
          </p:txBody>
        </p:sp>
        <p:sp>
          <p:nvSpPr>
            <p:cNvPr id="69" name="Text Placeholder 8">
              <a:extLst>
                <a:ext uri="{FF2B5EF4-FFF2-40B4-BE49-F238E27FC236}">
                  <a16:creationId xmlns:a16="http://schemas.microsoft.com/office/drawing/2014/main" id="{3047C661-43A4-DE4C-E634-D9C25A5D9001}"/>
                </a:ext>
              </a:extLst>
            </p:cNvPr>
            <p:cNvSpPr txBox="1">
              <a:spLocks/>
            </p:cNvSpPr>
            <p:nvPr/>
          </p:nvSpPr>
          <p:spPr>
            <a:xfrm>
              <a:off x="8903006" y="12488163"/>
              <a:ext cx="1318014" cy="578428"/>
            </a:xfrm>
            <a:prstGeom prst="rect">
              <a:avLst/>
            </a:prstGeom>
          </p:spPr>
          <p:txBody>
            <a:bodyPr anchor="ctr"/>
            <a:lstStyle>
              <a:lvl1pPr marL="0" marR="0" indent="0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None/>
                <a:tabLst/>
                <a:defRPr sz="12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1pPr>
              <a:lvl2pPr marL="457200" marR="0" indent="0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None/>
                <a:tabLst/>
                <a:defRPr sz="10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2pPr>
              <a:lvl3pPr marL="1234439" marR="0" indent="-320039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0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3pPr>
              <a:lvl4pPr marL="1727200" marR="0" indent="-355600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0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4pPr>
              <a:lvl5pPr marL="2184400" marR="0" indent="-355600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0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5pPr>
              <a:lvl6pPr marL="26416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30988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35560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40132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algn="ctr" defTabSz="457182">
                <a:spcBef>
                  <a:spcPts val="641"/>
                </a:spcBef>
                <a:defRPr/>
              </a:pPr>
              <a:r>
                <a:rPr lang="en-GB" sz="898" kern="0"/>
                <a:t>Creative</a:t>
              </a:r>
            </a:p>
          </p:txBody>
        </p:sp>
        <p:sp>
          <p:nvSpPr>
            <p:cNvPr id="70" name="Text Placeholder 8">
              <a:extLst>
                <a:ext uri="{FF2B5EF4-FFF2-40B4-BE49-F238E27FC236}">
                  <a16:creationId xmlns:a16="http://schemas.microsoft.com/office/drawing/2014/main" id="{98ADE864-E6D9-3BBE-813B-867E427FCF87}"/>
                </a:ext>
              </a:extLst>
            </p:cNvPr>
            <p:cNvSpPr txBox="1">
              <a:spLocks/>
            </p:cNvSpPr>
            <p:nvPr/>
          </p:nvSpPr>
          <p:spPr>
            <a:xfrm>
              <a:off x="11675906" y="12565050"/>
              <a:ext cx="1318014" cy="277978"/>
            </a:xfrm>
            <a:prstGeom prst="rect">
              <a:avLst/>
            </a:prstGeom>
          </p:spPr>
          <p:txBody>
            <a:bodyPr/>
            <a:lstStyle>
              <a:lvl1pPr marL="0" marR="0" indent="0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None/>
                <a:tabLst/>
                <a:defRPr sz="1200" b="1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1pPr>
              <a:lvl2pPr marL="457200" marR="0" indent="0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None/>
                <a:tabLst/>
                <a:defRPr sz="10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2pPr>
              <a:lvl3pPr marL="1234439" marR="0" indent="-320039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0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3pPr>
              <a:lvl4pPr marL="1727200" marR="0" indent="-355600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0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4pPr>
              <a:lvl5pPr marL="2184400" marR="0" indent="-355600" algn="l" defTabSz="712788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10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Calibri"/>
                </a:defRPr>
              </a:lvl5pPr>
              <a:lvl6pPr marL="26416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6pPr>
              <a:lvl7pPr marL="30988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7pPr>
              <a:lvl8pPr marL="35560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8pPr>
              <a:lvl9pPr marL="4013200" marR="0" indent="-355600" algn="l" defTabSz="914400" rtl="0" latinLnBrk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Calibri"/>
                </a:defRPr>
              </a:lvl9pPr>
            </a:lstStyle>
            <a:p>
              <a:pPr algn="ctr" defTabSz="457182">
                <a:spcBef>
                  <a:spcPts val="641"/>
                </a:spcBef>
                <a:defRPr/>
              </a:pPr>
              <a:r>
                <a:rPr lang="en-GB" sz="770" kern="0"/>
                <a:t>Partner Services</a:t>
              </a:r>
            </a:p>
          </p:txBody>
        </p:sp>
      </p:grpSp>
      <p:sp>
        <p:nvSpPr>
          <p:cNvPr id="71" name="Text Placeholder 8">
            <a:extLst>
              <a:ext uri="{FF2B5EF4-FFF2-40B4-BE49-F238E27FC236}">
                <a16:creationId xmlns:a16="http://schemas.microsoft.com/office/drawing/2014/main" id="{23756C29-499C-F17F-E508-24ACFA75DBF5}"/>
              </a:ext>
            </a:extLst>
          </p:cNvPr>
          <p:cNvSpPr txBox="1">
            <a:spLocks/>
          </p:cNvSpPr>
          <p:nvPr/>
        </p:nvSpPr>
        <p:spPr>
          <a:xfrm>
            <a:off x="8913710" y="5370970"/>
            <a:ext cx="736831" cy="178302"/>
          </a:xfrm>
          <a:prstGeom prst="rect">
            <a:avLst/>
          </a:prstGeom>
        </p:spPr>
        <p:txBody>
          <a:bodyPr/>
          <a:lstStyle>
            <a:lvl1pPr marL="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1pPr>
            <a:lvl2pPr marL="45720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2pPr>
            <a:lvl3pPr marL="1234439" marR="0" indent="-320039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3pPr>
            <a:lvl4pPr marL="17272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4pPr>
            <a:lvl5pPr marL="21844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457182">
              <a:spcBef>
                <a:spcPts val="641"/>
              </a:spcBef>
              <a:defRPr/>
            </a:pPr>
            <a:r>
              <a:rPr lang="en-GB" sz="770" b="0" kern="0"/>
              <a:t>Catering</a:t>
            </a:r>
          </a:p>
        </p:txBody>
      </p:sp>
      <p:sp>
        <p:nvSpPr>
          <p:cNvPr id="72" name="Text Placeholder 8">
            <a:extLst>
              <a:ext uri="{FF2B5EF4-FFF2-40B4-BE49-F238E27FC236}">
                <a16:creationId xmlns:a16="http://schemas.microsoft.com/office/drawing/2014/main" id="{02641C17-43DC-777B-5BEB-B515E0297363}"/>
              </a:ext>
            </a:extLst>
          </p:cNvPr>
          <p:cNvSpPr txBox="1">
            <a:spLocks/>
          </p:cNvSpPr>
          <p:nvPr/>
        </p:nvSpPr>
        <p:spPr>
          <a:xfrm>
            <a:off x="8967114" y="2635619"/>
            <a:ext cx="654462" cy="178302"/>
          </a:xfrm>
          <a:prstGeom prst="rect">
            <a:avLst/>
          </a:prstGeom>
        </p:spPr>
        <p:txBody>
          <a:bodyPr/>
          <a:lstStyle>
            <a:lvl1pPr marL="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1pPr>
            <a:lvl2pPr marL="45720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2pPr>
            <a:lvl3pPr marL="1234439" marR="0" indent="-320039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3pPr>
            <a:lvl4pPr marL="17272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4pPr>
            <a:lvl5pPr marL="21844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457182">
              <a:spcBef>
                <a:spcPts val="641"/>
              </a:spcBef>
              <a:defRPr/>
            </a:pPr>
            <a:r>
              <a:rPr lang="en-GB" sz="770" b="0" kern="0"/>
              <a:t>Tech Hub</a:t>
            </a: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B4ED2213-E953-6082-E031-008C1A5E921E}"/>
              </a:ext>
            </a:extLst>
          </p:cNvPr>
          <p:cNvSpPr txBox="1">
            <a:spLocks/>
          </p:cNvSpPr>
          <p:nvPr/>
        </p:nvSpPr>
        <p:spPr>
          <a:xfrm>
            <a:off x="8921856" y="3726670"/>
            <a:ext cx="736831" cy="178302"/>
          </a:xfrm>
          <a:prstGeom prst="rect">
            <a:avLst/>
          </a:prstGeom>
        </p:spPr>
        <p:txBody>
          <a:bodyPr/>
          <a:lstStyle>
            <a:lvl1pPr marL="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1pPr>
            <a:lvl2pPr marL="45720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2pPr>
            <a:lvl3pPr marL="1234439" marR="0" indent="-320039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3pPr>
            <a:lvl4pPr marL="17272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4pPr>
            <a:lvl5pPr marL="21844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457182">
              <a:spcBef>
                <a:spcPts val="641"/>
              </a:spcBef>
              <a:defRPr/>
            </a:pPr>
            <a:r>
              <a:rPr lang="en-GB" sz="770" b="0" kern="0"/>
              <a:t>IT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4CE1E05D-D52C-149E-87C1-E102DC88D35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8975" y="4887615"/>
            <a:ext cx="773197" cy="44642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AD327E4-8CE9-5CD4-7455-C036FA33C75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452" y="2127579"/>
            <a:ext cx="744654" cy="47690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992B1C1A-7857-2372-3AAE-0EDA252EA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294" y="3208290"/>
            <a:ext cx="779393" cy="446426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2823D5DD-4B93-1DBB-5525-CB2B864CE5CF}"/>
              </a:ext>
            </a:extLst>
          </p:cNvPr>
          <p:cNvSpPr/>
          <p:nvPr/>
        </p:nvSpPr>
        <p:spPr>
          <a:xfrm>
            <a:off x="2653650" y="1990366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586496" hangingPunct="0">
              <a:defRPr/>
            </a:pPr>
            <a:r>
              <a:rPr lang="en-GB" sz="641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ea typeface="+mj-ea"/>
                <a:cs typeface="+mj-cs"/>
                <a:sym typeface="Calibri"/>
              </a:rPr>
              <a:t>2.1m² pp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10F16FF-AF49-1F7D-7BAF-FEA43E2F885C}"/>
              </a:ext>
            </a:extLst>
          </p:cNvPr>
          <p:cNvCxnSpPr/>
          <p:nvPr/>
        </p:nvCxnSpPr>
        <p:spPr>
          <a:xfrm>
            <a:off x="8194584" y="4383426"/>
            <a:ext cx="370220" cy="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E684191-64E4-9463-93DA-33795739962E}"/>
              </a:ext>
            </a:extLst>
          </p:cNvPr>
          <p:cNvGrpSpPr/>
          <p:nvPr/>
        </p:nvGrpSpPr>
        <p:grpSpPr>
          <a:xfrm>
            <a:off x="4425507" y="3936783"/>
            <a:ext cx="748463" cy="727683"/>
            <a:chOff x="4186989" y="1848051"/>
            <a:chExt cx="1166874" cy="1134478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078B98C-ED71-D870-9B3B-BBEAA23B6C4A}"/>
                </a:ext>
              </a:extLst>
            </p:cNvPr>
            <p:cNvSpPr/>
            <p:nvPr/>
          </p:nvSpPr>
          <p:spPr>
            <a:xfrm>
              <a:off x="4186989" y="1848051"/>
              <a:ext cx="1134478" cy="1134478"/>
            </a:xfrm>
            <a:prstGeom prst="ellipse">
              <a:avLst/>
            </a:prstGeom>
            <a:solidFill>
              <a:srgbClr val="FF6D6D"/>
            </a:solidFill>
            <a:ln w="12700" cap="flat">
              <a:noFill/>
              <a:prstDash val="sys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325" tIns="29325" rIns="29325" bIns="29325" numCol="1" spcCol="38100" rtlCol="0" anchor="ctr">
              <a:noAutofit/>
            </a:bodyPr>
            <a:lstStyle/>
            <a:p>
              <a:pPr defTabSz="586496" hangingPunct="0">
                <a:defRPr/>
              </a:pPr>
              <a:endParaRPr lang="en-GB" sz="1155" kern="0">
                <a:solidFill>
                  <a:srgbClr val="000000"/>
                </a:solidFill>
                <a:latin typeface="Arial" panose="020B0604020202020204"/>
                <a:ea typeface="+mj-ea"/>
                <a:cs typeface="+mj-cs"/>
                <a:sym typeface="Calibri"/>
              </a:endParaRP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B89F5D3A-7F49-9179-B8D0-0AC926DCF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9842" y="2186276"/>
              <a:ext cx="0" cy="517771"/>
            </a:xfrm>
            <a:prstGeom prst="straightConnector1">
              <a:avLst/>
            </a:prstGeom>
            <a:noFill/>
            <a:ln w="57150" cap="flat">
              <a:solidFill>
                <a:schemeClr val="bg1"/>
              </a:solidFill>
              <a:prstDash val="solid"/>
              <a:miter lim="800000"/>
              <a:headEnd type="arrow" w="med" len="med"/>
              <a:tailEnd type="none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27DAD5A-6C71-1688-6FDF-E05CBD0EE1D7}"/>
                </a:ext>
              </a:extLst>
            </p:cNvPr>
            <p:cNvSpPr txBox="1"/>
            <p:nvPr/>
          </p:nvSpPr>
          <p:spPr>
            <a:xfrm>
              <a:off x="4558176" y="1981641"/>
              <a:ext cx="795687" cy="400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325" tIns="29325" rIns="29325" bIns="29325" numCol="1" spcCol="38100" rtlCol="0" anchor="t">
              <a:spAutoFit/>
            </a:bodyPr>
            <a:lstStyle/>
            <a:p>
              <a:pPr defTabSz="586496" hangingPunct="0">
                <a:defRPr/>
              </a:pPr>
              <a:r>
                <a:rPr lang="en-GB" sz="1283" b="1" i="1" kern="0">
                  <a:solidFill>
                    <a:srgbClr val="FFFFFF"/>
                  </a:solidFill>
                  <a:latin typeface="Arial" panose="020B0604020202020204"/>
                  <a:ea typeface="+mj-ea"/>
                  <a:cs typeface="+mj-cs"/>
                  <a:sym typeface="Calibri"/>
                </a:rPr>
                <a:t>14%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F2D4E67-ED32-D890-4883-4426EC68519F}"/>
              </a:ext>
            </a:extLst>
          </p:cNvPr>
          <p:cNvGrpSpPr/>
          <p:nvPr/>
        </p:nvGrpSpPr>
        <p:grpSpPr>
          <a:xfrm>
            <a:off x="6167616" y="3922601"/>
            <a:ext cx="727683" cy="727683"/>
            <a:chOff x="4186989" y="1848051"/>
            <a:chExt cx="1134478" cy="1134478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6B8ABE5-4F54-B820-BEE3-0F848D3D3C80}"/>
                </a:ext>
              </a:extLst>
            </p:cNvPr>
            <p:cNvSpPr/>
            <p:nvPr/>
          </p:nvSpPr>
          <p:spPr>
            <a:xfrm>
              <a:off x="4186989" y="1848051"/>
              <a:ext cx="1134478" cy="1134478"/>
            </a:xfrm>
            <a:prstGeom prst="ellipse">
              <a:avLst/>
            </a:prstGeom>
            <a:solidFill>
              <a:srgbClr val="92D050"/>
            </a:solidFill>
            <a:ln w="12700" cap="flat">
              <a:noFill/>
              <a:prstDash val="sys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325" tIns="29325" rIns="29325" bIns="29325" numCol="1" spcCol="38100" rtlCol="0" anchor="ctr">
              <a:noAutofit/>
            </a:bodyPr>
            <a:lstStyle/>
            <a:p>
              <a:pPr defTabSz="586496" hangingPunct="0">
                <a:defRPr/>
              </a:pPr>
              <a:endParaRPr lang="en-GB" sz="1155" kern="0">
                <a:solidFill>
                  <a:srgbClr val="000000"/>
                </a:solidFill>
                <a:latin typeface="Arial" panose="020B0604020202020204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42603C9-C99C-2401-1DDD-F83C6331E0B9}"/>
                </a:ext>
              </a:extLst>
            </p:cNvPr>
            <p:cNvSpPr txBox="1"/>
            <p:nvPr/>
          </p:nvSpPr>
          <p:spPr>
            <a:xfrm>
              <a:off x="4373656" y="2003424"/>
              <a:ext cx="795687" cy="33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325" tIns="29325" rIns="29325" bIns="29325" numCol="1" spcCol="38100" rtlCol="0" anchor="t">
              <a:spAutoFit/>
            </a:bodyPr>
            <a:lstStyle/>
            <a:p>
              <a:pPr defTabSz="586496" hangingPunct="0">
                <a:defRPr/>
              </a:pPr>
              <a:r>
                <a:rPr lang="en-GB" sz="1026" b="1" i="1" kern="0">
                  <a:solidFill>
                    <a:srgbClr val="FFFFFF"/>
                  </a:solidFill>
                  <a:latin typeface="Arial" panose="020B0604020202020204"/>
                  <a:ea typeface="+mj-ea"/>
                  <a:cs typeface="+mj-cs"/>
                  <a:sym typeface="Calibri"/>
                </a:rPr>
                <a:t>750m²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B5E0CEC-6354-8721-A7E1-371EF5DF8D92}"/>
                </a:ext>
              </a:extLst>
            </p:cNvPr>
            <p:cNvSpPr txBox="1"/>
            <p:nvPr/>
          </p:nvSpPr>
          <p:spPr>
            <a:xfrm>
              <a:off x="4377979" y="2319509"/>
              <a:ext cx="878695" cy="46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325" tIns="29325" rIns="29325" bIns="29325" numCol="1" spcCol="38100" rtlCol="0" anchor="t">
              <a:spAutoFit/>
            </a:bodyPr>
            <a:lstStyle/>
            <a:p>
              <a:pPr defTabSz="586496" hangingPunct="0">
                <a:defRPr/>
              </a:pPr>
              <a:r>
                <a:rPr lang="en-GB" sz="770" b="1" kern="0">
                  <a:solidFill>
                    <a:srgbClr val="FFFFFF"/>
                  </a:solidFill>
                  <a:latin typeface="Arial" panose="020B0604020202020204"/>
                  <a:ea typeface="+mj-ea"/>
                  <a:cs typeface="+mj-cs"/>
                  <a:sym typeface="Calibri"/>
                </a:rPr>
                <a:t>More Efficient</a:t>
              </a:r>
            </a:p>
          </p:txBody>
        </p:sp>
      </p:grpSp>
      <p:sp>
        <p:nvSpPr>
          <p:cNvPr id="94" name="Oval 93">
            <a:extLst>
              <a:ext uri="{FF2B5EF4-FFF2-40B4-BE49-F238E27FC236}">
                <a16:creationId xmlns:a16="http://schemas.microsoft.com/office/drawing/2014/main" id="{05D70FFC-6794-D247-98DA-E0BB984FD8EE}"/>
              </a:ext>
            </a:extLst>
          </p:cNvPr>
          <p:cNvSpPr/>
          <p:nvPr/>
        </p:nvSpPr>
        <p:spPr>
          <a:xfrm>
            <a:off x="7932063" y="3922601"/>
            <a:ext cx="727683" cy="727683"/>
          </a:xfrm>
          <a:prstGeom prst="ellipse">
            <a:avLst/>
          </a:prstGeom>
          <a:solidFill>
            <a:srgbClr val="92D050"/>
          </a:solidFill>
          <a:ln w="12700" cap="flat">
            <a:noFill/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F44A615-F4EF-53DE-C395-5DC11450EA1C}"/>
              </a:ext>
            </a:extLst>
          </p:cNvPr>
          <p:cNvSpPr txBox="1"/>
          <p:nvPr/>
        </p:nvSpPr>
        <p:spPr>
          <a:xfrm>
            <a:off x="8077029" y="3993206"/>
            <a:ext cx="563617" cy="217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t">
            <a:spAutoFit/>
          </a:bodyPr>
          <a:lstStyle/>
          <a:p>
            <a:pPr defTabSz="586496" hangingPunct="0">
              <a:defRPr/>
            </a:pPr>
            <a:r>
              <a:rPr lang="en-GB" sz="1026" b="1" i="1" kern="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  <a:sym typeface="Calibri"/>
              </a:rPr>
              <a:t>640m</a:t>
            </a:r>
            <a:r>
              <a:rPr lang="en-GB" sz="1026" b="1" i="1" kern="0" baseline="3000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  <a:sym typeface="Calibri"/>
              </a:rPr>
              <a:t>2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AC6639F-39D2-7A9F-9CC5-0245CBAF4FFF}"/>
              </a:ext>
            </a:extLst>
          </p:cNvPr>
          <p:cNvCxnSpPr/>
          <p:nvPr/>
        </p:nvCxnSpPr>
        <p:spPr>
          <a:xfrm>
            <a:off x="8093416" y="4208608"/>
            <a:ext cx="370220" cy="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Oval 99">
            <a:extLst>
              <a:ext uri="{FF2B5EF4-FFF2-40B4-BE49-F238E27FC236}">
                <a16:creationId xmlns:a16="http://schemas.microsoft.com/office/drawing/2014/main" id="{2C2EFDB3-37CD-178D-E766-0CF9143E6C64}"/>
              </a:ext>
            </a:extLst>
          </p:cNvPr>
          <p:cNvSpPr/>
          <p:nvPr/>
        </p:nvSpPr>
        <p:spPr>
          <a:xfrm>
            <a:off x="9712419" y="3922601"/>
            <a:ext cx="727683" cy="727683"/>
          </a:xfrm>
          <a:prstGeom prst="ellipse">
            <a:avLst/>
          </a:prstGeom>
          <a:solidFill>
            <a:srgbClr val="92D050"/>
          </a:solidFill>
          <a:ln w="12700" cap="flat">
            <a:noFill/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defTabSz="586496" hangingPunct="0">
              <a:defRPr/>
            </a:pPr>
            <a:endParaRPr lang="en-GB" sz="1155" kern="0">
              <a:solidFill>
                <a:srgbClr val="000000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057CCF4-E7B6-5112-8738-C71D46D48B3F}"/>
              </a:ext>
            </a:extLst>
          </p:cNvPr>
          <p:cNvSpPr txBox="1"/>
          <p:nvPr/>
        </p:nvSpPr>
        <p:spPr>
          <a:xfrm>
            <a:off x="9858278" y="4015638"/>
            <a:ext cx="563617" cy="2170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t">
            <a:spAutoFit/>
          </a:bodyPr>
          <a:lstStyle/>
          <a:p>
            <a:pPr defTabSz="586496" hangingPunct="0">
              <a:defRPr/>
            </a:pPr>
            <a:r>
              <a:rPr lang="en-GB" sz="1026" b="1" i="1" kern="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  <a:sym typeface="Calibri"/>
              </a:rPr>
              <a:t>487m</a:t>
            </a:r>
            <a:r>
              <a:rPr lang="en-GB" sz="1026" b="1" i="1" kern="0" baseline="3000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  <a:sym typeface="Calibri"/>
              </a:rPr>
              <a:t>2</a:t>
            </a:r>
            <a:r>
              <a:rPr lang="en-GB" sz="1026" b="1" i="1" kern="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  <a:sym typeface="Calibri"/>
              </a:rPr>
              <a:t> 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2C12CF4-97D8-FA09-75AA-9509BB3E5588}"/>
              </a:ext>
            </a:extLst>
          </p:cNvPr>
          <p:cNvCxnSpPr>
            <a:cxnSpLocks/>
          </p:cNvCxnSpPr>
          <p:nvPr/>
        </p:nvCxnSpPr>
        <p:spPr>
          <a:xfrm>
            <a:off x="9858278" y="4225006"/>
            <a:ext cx="413440" cy="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01FE3D28-673B-7C34-9BD9-7EEC434A3255}"/>
              </a:ext>
            </a:extLst>
          </p:cNvPr>
          <p:cNvSpPr/>
          <p:nvPr/>
        </p:nvSpPr>
        <p:spPr>
          <a:xfrm>
            <a:off x="2653650" y="2786067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586496" hangingPunct="0">
              <a:defRPr/>
            </a:pPr>
            <a:r>
              <a:rPr lang="en-GB" sz="641" b="1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ea typeface="+mj-ea"/>
                <a:cs typeface="+mj-cs"/>
                <a:sym typeface="Calibri"/>
              </a:rPr>
              <a:t>11 x 1P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BC70E3AD-5FF7-87F5-A0B3-EBFFC74DB4DF}"/>
              </a:ext>
            </a:extLst>
          </p:cNvPr>
          <p:cNvSpPr/>
          <p:nvPr/>
        </p:nvSpPr>
        <p:spPr>
          <a:xfrm>
            <a:off x="2653650" y="3004601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586496" hangingPunct="0">
              <a:defRPr/>
            </a:pPr>
            <a:r>
              <a:rPr lang="en-GB" sz="641" b="1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ea typeface="+mj-ea"/>
                <a:cs typeface="+mj-cs"/>
                <a:sym typeface="Calibri"/>
              </a:rPr>
              <a:t>5 x 4P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A3AD5E76-CFDB-F04C-C481-3D28A30EC197}"/>
              </a:ext>
            </a:extLst>
          </p:cNvPr>
          <p:cNvSpPr/>
          <p:nvPr/>
        </p:nvSpPr>
        <p:spPr>
          <a:xfrm>
            <a:off x="2653650" y="3210965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586496" hangingPunct="0">
              <a:defRPr/>
            </a:pPr>
            <a:r>
              <a:rPr lang="en-GB" sz="641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ea typeface="+mj-ea"/>
                <a:cs typeface="+mj-cs"/>
                <a:sym typeface="Calibri"/>
              </a:rPr>
              <a:t> </a:t>
            </a:r>
            <a:r>
              <a:rPr lang="en-GB" sz="641" b="1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23</a:t>
            </a:r>
            <a:r>
              <a:rPr lang="en-GB" sz="641" b="1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ea typeface="+mj-ea"/>
                <a:cs typeface="+mj-cs"/>
                <a:sym typeface="Calibri"/>
              </a:rPr>
              <a:t> x 6P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514E7205-AD46-ED60-426F-6764627860D8}"/>
              </a:ext>
            </a:extLst>
          </p:cNvPr>
          <p:cNvSpPr/>
          <p:nvPr/>
        </p:nvSpPr>
        <p:spPr>
          <a:xfrm>
            <a:off x="2651631" y="3424325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586496" hangingPunct="0">
              <a:defRPr/>
            </a:pPr>
            <a:r>
              <a:rPr lang="en-GB" sz="641" b="1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ea typeface="+mj-ea"/>
                <a:cs typeface="+mj-cs"/>
                <a:sym typeface="Calibri"/>
              </a:rPr>
              <a:t>2 x 8P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C4ECEC1-9B6C-9204-D339-AB1D2C0C35EB}"/>
              </a:ext>
            </a:extLst>
          </p:cNvPr>
          <p:cNvSpPr/>
          <p:nvPr/>
        </p:nvSpPr>
        <p:spPr>
          <a:xfrm>
            <a:off x="2653650" y="4866151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586496" hangingPunct="0">
              <a:defRPr/>
            </a:pPr>
            <a:r>
              <a:rPr lang="en-GB" sz="577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ea typeface="+mj-ea"/>
                <a:cs typeface="+mj-cs"/>
                <a:sym typeface="Calibri"/>
              </a:rPr>
              <a:t>Family-Friendly Room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9EFC6078-932D-7822-B3A2-81CE64D6A40F}"/>
              </a:ext>
            </a:extLst>
          </p:cNvPr>
          <p:cNvSpPr/>
          <p:nvPr/>
        </p:nvSpPr>
        <p:spPr>
          <a:xfrm>
            <a:off x="2653650" y="6002336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586496" hangingPunct="0">
              <a:defRPr/>
            </a:pPr>
            <a:r>
              <a:rPr lang="en-GB" sz="577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ea typeface="+mj-ea"/>
                <a:cs typeface="+mj-cs"/>
                <a:sym typeface="Calibri"/>
              </a:rPr>
              <a:t>50P Seminar Room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A7506024-5FB8-1698-E3D6-7C593802EBBC}"/>
              </a:ext>
            </a:extLst>
          </p:cNvPr>
          <p:cNvSpPr/>
          <p:nvPr/>
        </p:nvSpPr>
        <p:spPr>
          <a:xfrm>
            <a:off x="2653650" y="6212919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586496" hangingPunct="0">
              <a:defRPr/>
            </a:pPr>
            <a:r>
              <a:rPr lang="en-GB" sz="577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ea typeface="+mj-ea"/>
                <a:cs typeface="+mj-cs"/>
                <a:sym typeface="Calibri"/>
              </a:rPr>
              <a:t>Flexible Study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E0450042-4448-15CA-BF35-693E86E8ABFD}"/>
              </a:ext>
            </a:extLst>
          </p:cNvPr>
          <p:cNvSpPr/>
          <p:nvPr/>
        </p:nvSpPr>
        <p:spPr>
          <a:xfrm>
            <a:off x="4378950" y="3284922"/>
            <a:ext cx="538104" cy="17335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chemeClr val="accent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77" kern="0">
                <a:solidFill>
                  <a:srgbClr val="5B9BD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17’000 </a:t>
            </a:r>
            <a:r>
              <a:rPr lang="en-GB" sz="577" kern="0" err="1">
                <a:solidFill>
                  <a:srgbClr val="5B9BD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lin</a:t>
            </a:r>
            <a:r>
              <a:rPr lang="en-GB" sz="577" kern="0">
                <a:solidFill>
                  <a:srgbClr val="5B9BD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 m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7F777DCB-B859-2965-EFB9-6A9637450521}"/>
              </a:ext>
            </a:extLst>
          </p:cNvPr>
          <p:cNvSpPr/>
          <p:nvPr/>
        </p:nvSpPr>
        <p:spPr>
          <a:xfrm>
            <a:off x="4378950" y="4952829"/>
            <a:ext cx="538104" cy="29152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chemeClr val="accent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77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r>
              <a:rPr lang="en-GB" sz="577" kern="0">
                <a:solidFill>
                  <a:srgbClr val="5B9BD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% of the total linear meterage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BE3B176B-E3AF-7046-4E4E-2029D42A685C}"/>
              </a:ext>
            </a:extLst>
          </p:cNvPr>
          <p:cNvSpPr/>
          <p:nvPr/>
        </p:nvSpPr>
        <p:spPr>
          <a:xfrm>
            <a:off x="6152225" y="1969666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 w="1270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77" ker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80 desks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89267B22-E454-166D-4A35-44F2CBA07622}"/>
              </a:ext>
            </a:extLst>
          </p:cNvPr>
          <p:cNvSpPr/>
          <p:nvPr/>
        </p:nvSpPr>
        <p:spPr>
          <a:xfrm>
            <a:off x="6152225" y="2173290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 w="1270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77" ker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Engage &amp; Innov Team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B12758BE-7444-4BBB-B7DA-CF3DBE28F8CE}"/>
              </a:ext>
            </a:extLst>
          </p:cNvPr>
          <p:cNvSpPr/>
          <p:nvPr/>
        </p:nvSpPr>
        <p:spPr>
          <a:xfrm>
            <a:off x="6152225" y="2380548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 w="1270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77" ker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User Experience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1D923BBD-DDC9-F603-17B7-DC5DE11D598B}"/>
              </a:ext>
            </a:extLst>
          </p:cNvPr>
          <p:cNvSpPr/>
          <p:nvPr/>
        </p:nvSpPr>
        <p:spPr>
          <a:xfrm>
            <a:off x="6152225" y="2587412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 w="1270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77" ker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Tech &amp; Systems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41A240CE-4EF6-1E02-CF68-0020DD0684FC}"/>
              </a:ext>
            </a:extLst>
          </p:cNvPr>
          <p:cNvSpPr/>
          <p:nvPr/>
        </p:nvSpPr>
        <p:spPr>
          <a:xfrm>
            <a:off x="6152225" y="3173859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 w="1270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77" ker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Library Services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AFCB34A5-330C-3C9A-6BC2-92F0A9F62BD8}"/>
              </a:ext>
            </a:extLst>
          </p:cNvPr>
          <p:cNvSpPr/>
          <p:nvPr/>
        </p:nvSpPr>
        <p:spPr>
          <a:xfrm>
            <a:off x="6152225" y="3381117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 w="1270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77" ker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Digital Scholarship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4E078464-2406-093C-139E-8328333AEC1D}"/>
              </a:ext>
            </a:extLst>
          </p:cNvPr>
          <p:cNvSpPr/>
          <p:nvPr/>
        </p:nvSpPr>
        <p:spPr>
          <a:xfrm>
            <a:off x="6152225" y="3587981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 w="1270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77" ker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Collections Team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CD1B8D61-7D0A-EFBD-842D-9C70F47BF29B}"/>
              </a:ext>
            </a:extLst>
          </p:cNvPr>
          <p:cNvSpPr/>
          <p:nvPr/>
        </p:nvSpPr>
        <p:spPr>
          <a:xfrm>
            <a:off x="6152225" y="4831422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 w="1270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77" ker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1 x Large 18P Room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6B5437C2-9699-AB68-941A-D45B853E41C7}"/>
              </a:ext>
            </a:extLst>
          </p:cNvPr>
          <p:cNvSpPr/>
          <p:nvPr/>
        </p:nvSpPr>
        <p:spPr>
          <a:xfrm>
            <a:off x="7925532" y="3249669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FFCCCC"/>
          </a:solidFill>
          <a:ln w="12700" cap="flat">
            <a:solidFill>
              <a:srgbClr val="FF6D6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77" ker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Near Entrance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DE7CD493-AEC8-2A1C-A536-9AE594334A5F}"/>
              </a:ext>
            </a:extLst>
          </p:cNvPr>
          <p:cNvSpPr/>
          <p:nvPr/>
        </p:nvSpPr>
        <p:spPr>
          <a:xfrm>
            <a:off x="7925532" y="3472451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FFCCCC"/>
          </a:solidFill>
          <a:ln w="12700" cap="flat">
            <a:solidFill>
              <a:srgbClr val="FF6D6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77" ker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Before Secure Line</a:t>
            </a: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FE5AA198-26A8-B94F-8B31-DFDFD0D6B72D}"/>
              </a:ext>
            </a:extLst>
          </p:cNvPr>
          <p:cNvSpPr/>
          <p:nvPr/>
        </p:nvSpPr>
        <p:spPr>
          <a:xfrm>
            <a:off x="7925532" y="4825083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FFCCCC"/>
          </a:solidFill>
          <a:ln w="12700" cap="flat">
            <a:solidFill>
              <a:srgbClr val="FF6D6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13" ker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Digital Collaboration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F3096093-0BF4-F039-CC10-C2847DEACA25}"/>
              </a:ext>
            </a:extLst>
          </p:cNvPr>
          <p:cNvSpPr/>
          <p:nvPr/>
        </p:nvSpPr>
        <p:spPr>
          <a:xfrm>
            <a:off x="6152225" y="6096662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 w="1270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77" ker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Kitchenette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2A6EFCF6-DE02-F349-0492-6381B16463FD}"/>
              </a:ext>
            </a:extLst>
          </p:cNvPr>
          <p:cNvSpPr/>
          <p:nvPr/>
        </p:nvSpPr>
        <p:spPr>
          <a:xfrm>
            <a:off x="6152225" y="6303525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 w="1270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77" ker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Eating Area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1CB57286-4C9B-49EC-A212-F7AF14408A09}"/>
              </a:ext>
            </a:extLst>
          </p:cNvPr>
          <p:cNvSpPr/>
          <p:nvPr/>
        </p:nvSpPr>
        <p:spPr>
          <a:xfrm>
            <a:off x="9650541" y="2110728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127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13" kern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Customer Points – 8 no. 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814902E9-74F8-4CA9-9DD3-1D1A8D5C4981}"/>
              </a:ext>
            </a:extLst>
          </p:cNvPr>
          <p:cNvSpPr/>
          <p:nvPr/>
        </p:nvSpPr>
        <p:spPr>
          <a:xfrm>
            <a:off x="9650541" y="2320803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127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13" kern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Training Tables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130E7A68-6C11-A152-C31B-492E922BDD03}"/>
              </a:ext>
            </a:extLst>
          </p:cNvPr>
          <p:cNvSpPr/>
          <p:nvPr/>
        </p:nvSpPr>
        <p:spPr>
          <a:xfrm>
            <a:off x="9650541" y="2525813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127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13" kern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Informal Seating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E7A9547E-D314-C635-2D91-115AC3DB3B0A}"/>
              </a:ext>
            </a:extLst>
          </p:cNvPr>
          <p:cNvSpPr/>
          <p:nvPr/>
        </p:nvSpPr>
        <p:spPr>
          <a:xfrm>
            <a:off x="9650541" y="3064898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127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13" kern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Workshop Desks (2 no)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0955CB31-9B24-B803-6F59-44C52BCE20BF}"/>
              </a:ext>
            </a:extLst>
          </p:cNvPr>
          <p:cNvSpPr/>
          <p:nvPr/>
        </p:nvSpPr>
        <p:spPr>
          <a:xfrm>
            <a:off x="9650541" y="3274973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127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13" kern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Workshop Stores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BB7788D9-8B38-9896-A527-72007D36B02D}"/>
              </a:ext>
            </a:extLst>
          </p:cNvPr>
          <p:cNvSpPr/>
          <p:nvPr/>
        </p:nvSpPr>
        <p:spPr>
          <a:xfrm>
            <a:off x="9650541" y="3479983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127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13" kern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Laptop / AV Lockers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06D6B211-305F-F0E7-E702-7D6A953DC579}"/>
              </a:ext>
            </a:extLst>
          </p:cNvPr>
          <p:cNvSpPr/>
          <p:nvPr/>
        </p:nvSpPr>
        <p:spPr>
          <a:xfrm>
            <a:off x="9650541" y="3688607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127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13" kern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Near Entrance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81D454E6-86D7-DDDC-51D2-88C89BF9949F}"/>
              </a:ext>
            </a:extLst>
          </p:cNvPr>
          <p:cNvSpPr/>
          <p:nvPr/>
        </p:nvSpPr>
        <p:spPr>
          <a:xfrm>
            <a:off x="9650541" y="4757217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127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13" kern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Vending</a:t>
            </a: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9DD13D9D-677F-F2C2-CF92-33278120B10A}"/>
              </a:ext>
            </a:extLst>
          </p:cNvPr>
          <p:cNvSpPr/>
          <p:nvPr/>
        </p:nvSpPr>
        <p:spPr>
          <a:xfrm>
            <a:off x="9650541" y="4967293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127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13" kern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Student Kitchen</a:t>
            </a: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68DDB2DB-2A3A-B49F-EAB6-5F1779A9F7D6}"/>
              </a:ext>
            </a:extLst>
          </p:cNvPr>
          <p:cNvSpPr/>
          <p:nvPr/>
        </p:nvSpPr>
        <p:spPr>
          <a:xfrm>
            <a:off x="9650541" y="5172302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127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13" kern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Eating / Social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B43CDCE1-B66C-202D-EF7D-8282F3C6ADB2}"/>
              </a:ext>
            </a:extLst>
          </p:cNvPr>
          <p:cNvSpPr/>
          <p:nvPr/>
        </p:nvSpPr>
        <p:spPr>
          <a:xfrm>
            <a:off x="9650541" y="5380926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127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13" kern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Café Servery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343D472-9726-1481-FDA1-64C7A0219495}"/>
              </a:ext>
            </a:extLst>
          </p:cNvPr>
          <p:cNvSpPr txBox="1"/>
          <p:nvPr/>
        </p:nvSpPr>
        <p:spPr>
          <a:xfrm>
            <a:off x="4674701" y="4123248"/>
            <a:ext cx="517986" cy="4540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t">
            <a:spAutoFit/>
          </a:bodyPr>
          <a:lstStyle/>
          <a:p>
            <a:pPr defTabSz="586496" hangingPunct="0">
              <a:defRPr/>
            </a:pPr>
            <a:endParaRPr lang="en-GB" sz="706" b="1" kern="0">
              <a:solidFill>
                <a:srgbClr val="FFFFFF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  <a:p>
            <a:pPr defTabSz="586496" hangingPunct="0">
              <a:defRPr/>
            </a:pPr>
            <a:r>
              <a:rPr lang="en-GB" sz="706" b="1" kern="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  <a:sym typeface="Calibri"/>
              </a:rPr>
              <a:t>17,200 </a:t>
            </a:r>
            <a:r>
              <a:rPr lang="en-GB" sz="706" b="1" kern="0" err="1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  <a:sym typeface="Calibri"/>
              </a:rPr>
              <a:t>lm</a:t>
            </a:r>
            <a:endParaRPr lang="en-GB" sz="706" b="1" kern="0">
              <a:solidFill>
                <a:srgbClr val="FFFFFF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  <a:p>
            <a:pPr defTabSz="586496" hangingPunct="0">
              <a:defRPr/>
            </a:pPr>
            <a:r>
              <a:rPr lang="en-GB" sz="577" b="1">
                <a:solidFill>
                  <a:srgbClr val="FFFFFF"/>
                </a:solidFill>
                <a:latin typeface="Arial" panose="020B0604020202020204"/>
              </a:rPr>
              <a:t>o</a:t>
            </a:r>
            <a:r>
              <a:rPr lang="en-GB" sz="577" b="1" kern="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  <a:sym typeface="Calibri"/>
              </a:rPr>
              <a:t>f Shelving</a:t>
            </a:r>
          </a:p>
          <a:p>
            <a:pPr defTabSz="586496" hangingPunct="0">
              <a:defRPr/>
            </a:pPr>
            <a:r>
              <a:rPr lang="en-GB" sz="577" b="1">
                <a:solidFill>
                  <a:srgbClr val="FFFFFF"/>
                </a:solidFill>
                <a:latin typeface="Arial" panose="020B0604020202020204"/>
              </a:rPr>
              <a:t>retained</a:t>
            </a:r>
            <a:endParaRPr lang="en-GB" sz="577" b="1" kern="0">
              <a:solidFill>
                <a:srgbClr val="FFFFFF"/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623C5065-291D-0E5E-894F-DA6CE5DF2B10}"/>
              </a:ext>
            </a:extLst>
          </p:cNvPr>
          <p:cNvSpPr/>
          <p:nvPr/>
        </p:nvSpPr>
        <p:spPr>
          <a:xfrm>
            <a:off x="4378950" y="3493905"/>
            <a:ext cx="538104" cy="17335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chemeClr val="accent5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77" kern="0">
                <a:solidFill>
                  <a:srgbClr val="5B9BD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wider aisles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BBF07939-E9F6-6011-4994-EA752BD4C86E}"/>
              </a:ext>
            </a:extLst>
          </p:cNvPr>
          <p:cNvSpPr txBox="1"/>
          <p:nvPr/>
        </p:nvSpPr>
        <p:spPr>
          <a:xfrm>
            <a:off x="8079389" y="4228375"/>
            <a:ext cx="475501" cy="2962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t">
            <a:spAutoFit/>
          </a:bodyPr>
          <a:lstStyle/>
          <a:p>
            <a:pPr defTabSz="586496" hangingPunct="0">
              <a:defRPr/>
            </a:pPr>
            <a:r>
              <a:rPr lang="en-GB" sz="770" b="1" kern="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  <a:sym typeface="Calibri"/>
              </a:rPr>
              <a:t>More </a:t>
            </a:r>
          </a:p>
          <a:p>
            <a:pPr defTabSz="586496" hangingPunct="0">
              <a:defRPr/>
            </a:pPr>
            <a:r>
              <a:rPr lang="en-GB" sz="770" b="1" kern="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  <a:sym typeface="Calibri"/>
              </a:rPr>
              <a:t>Space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0565A-2745-F49D-8E71-FE1FC453E66B}"/>
              </a:ext>
            </a:extLst>
          </p:cNvPr>
          <p:cNvCxnSpPr/>
          <p:nvPr/>
        </p:nvCxnSpPr>
        <p:spPr>
          <a:xfrm>
            <a:off x="4688968" y="4247669"/>
            <a:ext cx="370220" cy="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7F83A9-550D-C011-E453-8F2E29D473F2}"/>
              </a:ext>
            </a:extLst>
          </p:cNvPr>
          <p:cNvCxnSpPr>
            <a:cxnSpLocks/>
          </p:cNvCxnSpPr>
          <p:nvPr/>
        </p:nvCxnSpPr>
        <p:spPr>
          <a:xfrm>
            <a:off x="6287350" y="4230838"/>
            <a:ext cx="510374" cy="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7ED3212-50F5-CB0B-0492-981FB65C5E2F}"/>
              </a:ext>
            </a:extLst>
          </p:cNvPr>
          <p:cNvSpPr txBox="1"/>
          <p:nvPr/>
        </p:nvSpPr>
        <p:spPr>
          <a:xfrm>
            <a:off x="9847334" y="4228375"/>
            <a:ext cx="475501" cy="2962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t">
            <a:spAutoFit/>
          </a:bodyPr>
          <a:lstStyle/>
          <a:p>
            <a:pPr defTabSz="586496" hangingPunct="0">
              <a:defRPr/>
            </a:pPr>
            <a:r>
              <a:rPr lang="en-GB" sz="770" b="1" kern="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  <a:sym typeface="Calibri"/>
              </a:rPr>
              <a:t>More </a:t>
            </a:r>
          </a:p>
          <a:p>
            <a:pPr defTabSz="586496" hangingPunct="0">
              <a:defRPr/>
            </a:pPr>
            <a:r>
              <a:rPr lang="en-GB" sz="770" b="1" kern="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  <a:sym typeface="Calibri"/>
              </a:rPr>
              <a:t>Space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210E4AF3-7785-474F-A2D7-6F20DFCFD486}"/>
              </a:ext>
            </a:extLst>
          </p:cNvPr>
          <p:cNvSpPr/>
          <p:nvPr/>
        </p:nvSpPr>
        <p:spPr>
          <a:xfrm>
            <a:off x="2656207" y="3627272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586496" hangingPunct="0">
              <a:defRPr/>
            </a:pPr>
            <a:r>
              <a:rPr lang="en-GB" sz="641" b="1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1</a:t>
            </a:r>
            <a:r>
              <a:rPr lang="en-GB" sz="641" b="1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ea typeface="+mj-ea"/>
                <a:cs typeface="+mj-cs"/>
                <a:sym typeface="Calibri"/>
              </a:rPr>
              <a:t> x 10P</a:t>
            </a: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611FDDC6-E372-721A-3379-E5758BE7B48F}"/>
              </a:ext>
            </a:extLst>
          </p:cNvPr>
          <p:cNvSpPr/>
          <p:nvPr/>
        </p:nvSpPr>
        <p:spPr>
          <a:xfrm>
            <a:off x="2653650" y="5077272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586496" hangingPunct="0">
              <a:defRPr/>
            </a:pPr>
            <a:r>
              <a:rPr lang="en-GB" sz="641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ea typeface="+mj-ea"/>
                <a:cs typeface="+mj-cs"/>
                <a:sym typeface="Calibri"/>
              </a:rPr>
              <a:t>4 x 1-on-1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B51609D-A2D3-5565-92AC-2352F087A411}"/>
              </a:ext>
            </a:extLst>
          </p:cNvPr>
          <p:cNvSpPr/>
          <p:nvPr/>
        </p:nvSpPr>
        <p:spPr>
          <a:xfrm>
            <a:off x="3488787" y="2118605"/>
            <a:ext cx="1020364" cy="231495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586496" hangingPunct="0">
              <a:defRPr/>
            </a:pPr>
            <a:r>
              <a:rPr lang="en-GB" sz="577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ea typeface="+mj-ea"/>
                <a:cs typeface="+mj-cs"/>
                <a:sym typeface="Calibri"/>
              </a:rPr>
              <a:t>furniture suitably spaced to allow inclusive access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8D63EB1-36A0-54AF-D6B2-C50835A0EE4B}"/>
              </a:ext>
            </a:extLst>
          </p:cNvPr>
          <p:cNvSpPr/>
          <p:nvPr/>
        </p:nvSpPr>
        <p:spPr>
          <a:xfrm>
            <a:off x="3488787" y="2407711"/>
            <a:ext cx="1020364" cy="231495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586496" hangingPunct="0">
              <a:defRPr/>
            </a:pPr>
            <a:r>
              <a:rPr lang="en-GB" sz="577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ea typeface="+mj-ea"/>
                <a:cs typeface="+mj-cs"/>
                <a:sym typeface="Calibri"/>
              </a:rPr>
              <a:t>existing library: </a:t>
            </a:r>
          </a:p>
          <a:p>
            <a:pPr algn="ctr" defTabSz="586496" hangingPunct="0">
              <a:defRPr/>
            </a:pPr>
            <a:r>
              <a:rPr lang="en-GB" sz="577" b="1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ea typeface="+mj-ea"/>
                <a:cs typeface="+mj-cs"/>
                <a:sym typeface="Calibri"/>
              </a:rPr>
              <a:t>1919</a:t>
            </a:r>
            <a:r>
              <a:rPr lang="en-GB" sz="577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ea typeface="+mj-ea"/>
                <a:cs typeface="+mj-cs"/>
                <a:sym typeface="Calibri"/>
              </a:rPr>
              <a:t> study seats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999B976-FC81-4B42-9B7B-E18310AE7EC6}"/>
              </a:ext>
            </a:extLst>
          </p:cNvPr>
          <p:cNvSpPr/>
          <p:nvPr/>
        </p:nvSpPr>
        <p:spPr>
          <a:xfrm>
            <a:off x="3010208" y="1711696"/>
            <a:ext cx="269277" cy="4931451"/>
          </a:xfrm>
          <a:custGeom>
            <a:avLst/>
            <a:gdLst>
              <a:gd name="connsiteX0" fmla="*/ 0 w 342900"/>
              <a:gd name="connsiteY0" fmla="*/ 0 h 9175750"/>
              <a:gd name="connsiteX1" fmla="*/ 342900 w 342900"/>
              <a:gd name="connsiteY1" fmla="*/ 0 h 9175750"/>
              <a:gd name="connsiteX2" fmla="*/ 342900 w 342900"/>
              <a:gd name="connsiteY2" fmla="*/ 9175750 h 9175750"/>
              <a:gd name="connsiteX3" fmla="*/ 0 w 342900"/>
              <a:gd name="connsiteY3" fmla="*/ 9175750 h 917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" h="9175750">
                <a:moveTo>
                  <a:pt x="0" y="0"/>
                </a:moveTo>
                <a:lnTo>
                  <a:pt x="342900" y="0"/>
                </a:lnTo>
                <a:lnTo>
                  <a:pt x="342900" y="9175750"/>
                </a:lnTo>
                <a:lnTo>
                  <a:pt x="0" y="9175750"/>
                </a:lnTo>
              </a:path>
            </a:pathLst>
          </a:custGeom>
          <a:noFill/>
          <a:ln w="1905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8651" tIns="29325" rIns="58651" bIns="29325" numCol="1" spcCol="38100" rtlCol="0" anchor="t">
            <a:noAutofit/>
          </a:bodyPr>
          <a:lstStyle/>
          <a:p>
            <a:pPr defTabSz="586496" latinLnBrk="1" hangingPunct="0"/>
            <a:endParaRPr lang="en-GB" sz="1155">
              <a:solidFill>
                <a:srgbClr val="000000"/>
              </a:solidFill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0FF61F9-C281-F3A5-B928-F2C79A504B67}"/>
              </a:ext>
            </a:extLst>
          </p:cNvPr>
          <p:cNvGrpSpPr/>
          <p:nvPr/>
        </p:nvGrpSpPr>
        <p:grpSpPr>
          <a:xfrm>
            <a:off x="2651297" y="3922601"/>
            <a:ext cx="782098" cy="727683"/>
            <a:chOff x="2189288" y="6115443"/>
            <a:chExt cx="1219312" cy="1134478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2093D81-97BC-85A3-5F4D-28B965E0411E}"/>
                </a:ext>
              </a:extLst>
            </p:cNvPr>
            <p:cNvSpPr/>
            <p:nvPr/>
          </p:nvSpPr>
          <p:spPr>
            <a:xfrm>
              <a:off x="2189288" y="6115443"/>
              <a:ext cx="1134478" cy="1134478"/>
            </a:xfrm>
            <a:prstGeom prst="ellipse">
              <a:avLst/>
            </a:prstGeom>
            <a:solidFill>
              <a:srgbClr val="92D050"/>
            </a:solidFill>
            <a:ln w="12700" cap="flat">
              <a:noFill/>
              <a:prstDash val="sysDash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325" tIns="29325" rIns="29325" bIns="29325" numCol="1" spcCol="38100" rtlCol="0" anchor="ctr">
              <a:noAutofit/>
            </a:bodyPr>
            <a:lstStyle/>
            <a:p>
              <a:pPr defTabSz="586496" hangingPunct="0">
                <a:defRPr/>
              </a:pPr>
              <a:endParaRPr lang="en-GB" sz="1155" kern="0">
                <a:solidFill>
                  <a:srgbClr val="000000"/>
                </a:solidFill>
                <a:latin typeface="Arial" panose="020B0604020202020204"/>
                <a:ea typeface="+mj-ea"/>
                <a:cs typeface="+mj-cs"/>
                <a:sym typeface="Calibri"/>
              </a:endParaRP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A7ADBA1E-7826-BE07-03F0-32121DBC5E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87247" y="6359763"/>
              <a:ext cx="0" cy="517771"/>
            </a:xfrm>
            <a:prstGeom prst="straightConnector1">
              <a:avLst/>
            </a:prstGeom>
            <a:noFill/>
            <a:ln w="57150" cap="flat">
              <a:solidFill>
                <a:schemeClr val="bg1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289DC15-66B1-BAB8-8854-185DE6BEE5E2}"/>
                </a:ext>
              </a:extLst>
            </p:cNvPr>
            <p:cNvSpPr txBox="1"/>
            <p:nvPr/>
          </p:nvSpPr>
          <p:spPr>
            <a:xfrm>
              <a:off x="2528079" y="6810897"/>
              <a:ext cx="795687" cy="400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325" tIns="29325" rIns="29325" bIns="29325" numCol="1" spcCol="38100" rtlCol="0" anchor="t">
              <a:spAutoFit/>
            </a:bodyPr>
            <a:lstStyle/>
            <a:p>
              <a:pPr defTabSz="586496" hangingPunct="0">
                <a:defRPr/>
              </a:pPr>
              <a:r>
                <a:rPr lang="en-GB" sz="1283" b="1" i="1" kern="0">
                  <a:solidFill>
                    <a:srgbClr val="FFFFFF"/>
                  </a:solidFill>
                  <a:latin typeface="Arial" panose="020B0604020202020204"/>
                  <a:ea typeface="+mj-ea"/>
                  <a:cs typeface="+mj-cs"/>
                  <a:sym typeface="Calibri"/>
                </a:rPr>
                <a:t>30%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51A8658-1D1B-BBFA-0578-1C92CE892A67}"/>
                </a:ext>
              </a:extLst>
            </p:cNvPr>
            <p:cNvSpPr txBox="1"/>
            <p:nvPr/>
          </p:nvSpPr>
          <p:spPr>
            <a:xfrm>
              <a:off x="2529904" y="6225599"/>
              <a:ext cx="878696" cy="5845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9325" tIns="29325" rIns="29325" bIns="29325" numCol="1" spcCol="38100" rtlCol="0" anchor="t">
              <a:spAutoFit/>
            </a:bodyPr>
            <a:lstStyle/>
            <a:p>
              <a:pPr defTabSz="586496" hangingPunct="0">
                <a:defRPr/>
              </a:pPr>
              <a:r>
                <a:rPr lang="en-GB" sz="1026" b="1" kern="0">
                  <a:solidFill>
                    <a:srgbClr val="FFFFFF"/>
                  </a:solidFill>
                  <a:latin typeface="Arial" panose="020B0604020202020204"/>
                  <a:ea typeface="+mj-ea"/>
                  <a:cs typeface="+mj-cs"/>
                  <a:sym typeface="Calibri"/>
                </a:rPr>
                <a:t>+581 Spaces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EDA4475-8FA8-D004-69D6-6267890FB6F8}"/>
                </a:ext>
              </a:extLst>
            </p:cNvPr>
            <p:cNvCxnSpPr/>
            <p:nvPr/>
          </p:nvCxnSpPr>
          <p:spPr>
            <a:xfrm>
              <a:off x="2582776" y="6833883"/>
              <a:ext cx="577183" cy="0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7DADBA44-40CD-67C4-C627-B68DCBCF22C2}"/>
              </a:ext>
            </a:extLst>
          </p:cNvPr>
          <p:cNvSpPr/>
          <p:nvPr/>
        </p:nvSpPr>
        <p:spPr>
          <a:xfrm>
            <a:off x="3488787" y="1799965"/>
            <a:ext cx="1020364" cy="231495"/>
          </a:xfrm>
          <a:prstGeom prst="roundRect">
            <a:avLst>
              <a:gd name="adj" fmla="val 50000"/>
            </a:avLst>
          </a:prstGeom>
          <a:solidFill>
            <a:srgbClr val="FFF2CC"/>
          </a:solidFill>
          <a:ln w="127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algn="ctr" defTabSz="586496" hangingPunct="0">
              <a:defRPr/>
            </a:pPr>
            <a:r>
              <a:rPr lang="en-GB" sz="577" i="1" kern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  <a:ea typeface="+mj-ea"/>
                <a:cs typeface="+mj-cs"/>
                <a:sym typeface="Calibri"/>
              </a:rPr>
              <a:t>Target 20% ‘group’ study,</a:t>
            </a:r>
          </a:p>
          <a:p>
            <a:pPr algn="ctr" defTabSz="586496" hangingPunct="0">
              <a:defRPr/>
            </a:pPr>
            <a:r>
              <a:rPr lang="en-GB" sz="577" i="1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80% ‘individual’ study</a:t>
            </a:r>
            <a:endParaRPr lang="en-GB" sz="577" i="1" kern="0">
              <a:solidFill>
                <a:srgbClr val="000000">
                  <a:lumMod val="50000"/>
                  <a:lumOff val="50000"/>
                </a:srgbClr>
              </a:solidFill>
              <a:latin typeface="Arial" panose="020B0604020202020204"/>
              <a:ea typeface="+mj-ea"/>
              <a:cs typeface="+mj-cs"/>
              <a:sym typeface="Calibri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4F1DB1D-BFE5-63E4-BC40-79C6BDA029FD}"/>
              </a:ext>
            </a:extLst>
          </p:cNvPr>
          <p:cNvSpPr/>
          <p:nvPr/>
        </p:nvSpPr>
        <p:spPr>
          <a:xfrm>
            <a:off x="7925532" y="5081870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FFCCCC"/>
          </a:solidFill>
          <a:ln w="12700" cap="flat">
            <a:solidFill>
              <a:srgbClr val="FF6D6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13" ker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Staff Workspace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B1F111D-98DF-A708-CB57-7D592286F877}"/>
              </a:ext>
            </a:extLst>
          </p:cNvPr>
          <p:cNvSpPr/>
          <p:nvPr/>
        </p:nvSpPr>
        <p:spPr>
          <a:xfrm>
            <a:off x="7925532" y="5334036"/>
            <a:ext cx="538104" cy="251398"/>
          </a:xfrm>
          <a:prstGeom prst="roundRect">
            <a:avLst>
              <a:gd name="adj" fmla="val 50000"/>
            </a:avLst>
          </a:prstGeom>
          <a:solidFill>
            <a:srgbClr val="FFCCCC"/>
          </a:solidFill>
          <a:ln w="12700" cap="flat">
            <a:solidFill>
              <a:srgbClr val="FF6D6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13" ker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Digital </a:t>
            </a:r>
            <a:r>
              <a:rPr lang="en-GB" sz="513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Scholarship Lab</a:t>
            </a:r>
            <a:endParaRPr lang="en-GB" sz="513" kern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D345D129-4A0E-D8B0-2B7C-EECDE08E7116}"/>
              </a:ext>
            </a:extLst>
          </p:cNvPr>
          <p:cNvSpPr/>
          <p:nvPr/>
        </p:nvSpPr>
        <p:spPr>
          <a:xfrm>
            <a:off x="6152225" y="1769387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 w="1270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77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1x </a:t>
            </a:r>
            <a:r>
              <a:rPr lang="en-GB" sz="577" ker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1P Room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4179232A-BAC5-40AC-43B0-C180F6573D79}"/>
              </a:ext>
            </a:extLst>
          </p:cNvPr>
          <p:cNvSpPr/>
          <p:nvPr/>
        </p:nvSpPr>
        <p:spPr>
          <a:xfrm>
            <a:off x="6152225" y="5033982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 w="1270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77" ker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1 x Hybrid 10P Room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CC42034E-CCBF-5D90-CFDB-CB5F276A9241}"/>
              </a:ext>
            </a:extLst>
          </p:cNvPr>
          <p:cNvSpPr/>
          <p:nvPr/>
        </p:nvSpPr>
        <p:spPr>
          <a:xfrm>
            <a:off x="6152225" y="5233616"/>
            <a:ext cx="538104" cy="173357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 w="1270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9325" tIns="29325" rIns="29325" bIns="29325" numCol="1" spcCol="38100" rtlCol="0" anchor="ctr">
            <a:noAutofit/>
          </a:bodyPr>
          <a:lstStyle/>
          <a:p>
            <a:pPr algn="ctr" defTabSz="457182">
              <a:buSzPct val="100000"/>
              <a:defRPr/>
            </a:pPr>
            <a:r>
              <a:rPr lang="en-GB" sz="577" kern="0">
                <a:solidFill>
                  <a:srgbClr val="7030A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1 x 4P Room</a:t>
            </a:r>
          </a:p>
        </p:txBody>
      </p:sp>
      <p:sp>
        <p:nvSpPr>
          <p:cNvPr id="134" name="Text Placeholder 8">
            <a:extLst>
              <a:ext uri="{FF2B5EF4-FFF2-40B4-BE49-F238E27FC236}">
                <a16:creationId xmlns:a16="http://schemas.microsoft.com/office/drawing/2014/main" id="{8E4A15A6-6D48-4BD1-B71E-0F31A04D0682}"/>
              </a:ext>
            </a:extLst>
          </p:cNvPr>
          <p:cNvSpPr txBox="1">
            <a:spLocks/>
          </p:cNvSpPr>
          <p:nvPr/>
        </p:nvSpPr>
        <p:spPr>
          <a:xfrm>
            <a:off x="5417651" y="1885815"/>
            <a:ext cx="736831" cy="178302"/>
          </a:xfrm>
          <a:prstGeom prst="rect">
            <a:avLst/>
          </a:prstGeom>
        </p:spPr>
        <p:txBody>
          <a:bodyPr/>
          <a:lstStyle>
            <a:lvl1pPr marL="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200" b="1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1pPr>
            <a:lvl2pPr marL="457200" marR="0" indent="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2pPr>
            <a:lvl3pPr marL="1234439" marR="0" indent="-320039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3pPr>
            <a:lvl4pPr marL="17272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4pPr>
            <a:lvl5pPr marL="2184400" marR="0" indent="-355600" algn="l" defTabSz="712788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457182">
              <a:spcBef>
                <a:spcPts val="641"/>
              </a:spcBef>
              <a:defRPr/>
            </a:pPr>
            <a:r>
              <a:rPr lang="en-GB" sz="770" b="0" kern="0"/>
              <a:t>1-3P workspaces</a:t>
            </a:r>
          </a:p>
        </p:txBody>
      </p:sp>
    </p:spTree>
    <p:extLst>
      <p:ext uri="{BB962C8B-B14F-4D97-AF65-F5344CB8AC3E}">
        <p14:creationId xmlns:p14="http://schemas.microsoft.com/office/powerpoint/2010/main" val="4106482863"/>
      </p:ext>
    </p:extLst>
  </p:cSld>
  <p:clrMapOvr>
    <a:masterClrMapping/>
  </p:clrMapOvr>
</p:sld>
</file>

<file path=ppt/theme/theme1.xml><?xml version="1.0" encoding="utf-8"?>
<a:theme xmlns:a="http://schemas.openxmlformats.org/drawingml/2006/main" name="UoS_Powerpoint_template WIDESCREEN">
  <a:themeElements>
    <a:clrScheme name="Rich Black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1BFC7"/>
      </a:accent5>
      <a:accent6>
        <a:srgbClr val="EF7D00"/>
      </a:accent6>
      <a:hlink>
        <a:srgbClr val="74C9E5"/>
      </a:hlink>
      <a:folHlink>
        <a:srgbClr val="D5007F"/>
      </a:folHlink>
    </a:clrScheme>
    <a:fontScheme name="Custom 1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9194 - PowerPoint Template 1 (Wide)  -  Read-Only" id="{51C11377-09E8-4505-864B-37911BE479F7}" vid="{97910B0F-384D-40AA-8318-C2FBD964F9BE}"/>
    </a:ext>
  </a:extLst>
</a:theme>
</file>

<file path=ppt/theme/theme2.xml><?xml version="1.0" encoding="utf-8"?>
<a:theme xmlns:a="http://schemas.openxmlformats.org/drawingml/2006/main" name="Title and content">
  <a:themeElements>
    <a:clrScheme name="Custom 6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1BFC7"/>
      </a:accent5>
      <a:accent6>
        <a:srgbClr val="EF7D00"/>
      </a:accent6>
      <a:hlink>
        <a:srgbClr val="005C83"/>
      </a:hlink>
      <a:folHlink>
        <a:srgbClr val="495961"/>
      </a:folHlink>
    </a:clrScheme>
    <a:fontScheme name="UoS Powerpoint Fonts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9194 - PowerPoint Template 1 (Wide)  -  Read-Only" id="{51C11377-09E8-4505-864B-37911BE479F7}" vid="{D919C209-6545-4292-B3C4-CFB9CA0D5938}"/>
    </a:ext>
  </a:extLst>
</a:theme>
</file>

<file path=ppt/theme/theme3.xml><?xml version="1.0" encoding="utf-8"?>
<a:theme xmlns:a="http://schemas.openxmlformats.org/drawingml/2006/main" name="Image slides">
  <a:themeElements>
    <a:clrScheme name="UoS 2017 Brand Refresh">
      <a:dk1>
        <a:srgbClr val="231F20"/>
      </a:dk1>
      <a:lt1>
        <a:sysClr val="window" lastClr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1BFC7"/>
      </a:accent5>
      <a:accent6>
        <a:srgbClr val="EF7D00"/>
      </a:accent6>
      <a:hlink>
        <a:srgbClr val="74C9E5"/>
      </a:hlink>
      <a:folHlink>
        <a:srgbClr val="D5007F"/>
      </a:folHlink>
    </a:clrScheme>
    <a:fontScheme name="UoS Powerpoint Fonts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9194 - PowerPoint Template 1 (Wide)  -  Read-Only" id="{51C11377-09E8-4505-864B-37911BE479F7}" vid="{571AA10C-BC67-4B2B-89BD-87E4BD706E1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1563769744ED4891FD398F6883028E" ma:contentTypeVersion="8" ma:contentTypeDescription="Create a new document." ma:contentTypeScope="" ma:versionID="9fce52e445d75a48eb95d48232936b9a">
  <xsd:schema xmlns:xsd="http://www.w3.org/2001/XMLSchema" xmlns:xs="http://www.w3.org/2001/XMLSchema" xmlns:p="http://schemas.microsoft.com/office/2006/metadata/properties" xmlns:ns2="40fa5cca-6be6-4cdb-a40d-d4111a405f36" xmlns:ns3="bc6516b5-1842-4dd1-8bdc-c2a3fadfdfa1" targetNamespace="http://schemas.microsoft.com/office/2006/metadata/properties" ma:root="true" ma:fieldsID="96bfd7c7c05783e3c74145f9582325c2" ns2:_="" ns3:_="">
    <xsd:import namespace="40fa5cca-6be6-4cdb-a40d-d4111a405f36"/>
    <xsd:import namespace="bc6516b5-1842-4dd1-8bdc-c2a3fadfdf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a5cca-6be6-4cdb-a40d-d4111a405f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6516b5-1842-4dd1-8bdc-c2a3fadfdfa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E36CD4-E1A5-4115-83AF-EADAA977D6D0}">
  <ds:schemaRefs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bc6516b5-1842-4dd1-8bdc-c2a3fadfdfa1"/>
    <ds:schemaRef ds:uri="40fa5cca-6be6-4cdb-a40d-d4111a405f36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E661BE7-B8FD-4E0F-B095-E7B1E53070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fa5cca-6be6-4cdb-a40d-d4111a405f36"/>
    <ds:schemaRef ds:uri="bc6516b5-1842-4dd1-8bdc-c2a3fadfdf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1DFD40-91FD-4A36-A4B6-E835E4A934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Wide</Template>
  <TotalTime>7153</TotalTime>
  <Words>995</Words>
  <Application>Microsoft Office PowerPoint</Application>
  <PresentationFormat>Widescreen</PresentationFormat>
  <Paragraphs>174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Helvetica</vt:lpstr>
      <vt:lpstr>Lucida Sans</vt:lpstr>
      <vt:lpstr>UoS_Powerpoint_template WIDESCREEN</vt:lpstr>
      <vt:lpstr>Title and content</vt:lpstr>
      <vt:lpstr>Image slides</vt:lpstr>
      <vt:lpstr>Building a Data Driven Library</vt:lpstr>
      <vt:lpstr>What We’ll Cover…</vt:lpstr>
      <vt:lpstr>Why We Started This Journey</vt:lpstr>
      <vt:lpstr>Strategic Benefits</vt:lpstr>
      <vt:lpstr>How We’re Delivering The Project</vt:lpstr>
      <vt:lpstr>PowerPoint Presentation</vt:lpstr>
      <vt:lpstr>How We’re Delivering The Project (2)</vt:lpstr>
      <vt:lpstr>Aligning With The University Strategy</vt:lpstr>
      <vt:lpstr>Informing Institutional Decision-Making </vt:lpstr>
      <vt:lpstr>Informing Institutional Decision-Making </vt:lpstr>
      <vt:lpstr>Informing Institutional Decision-Making </vt:lpstr>
      <vt:lpstr>Informing Institutional Decision-Making </vt:lpstr>
      <vt:lpstr>Local Impact: Customer Satisfaction</vt:lpstr>
      <vt:lpstr>PowerPoint Presentation</vt:lpstr>
      <vt:lpstr>What’s Next?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Robbie McGregor</dc:creator>
  <cp:lastModifiedBy>Alan Doherty</cp:lastModifiedBy>
  <cp:revision>2</cp:revision>
  <dcterms:created xsi:type="dcterms:W3CDTF">2025-08-01T08:07:25Z</dcterms:created>
  <dcterms:modified xsi:type="dcterms:W3CDTF">2025-11-26T18:48:08Z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0x010100851563769744ED4891FD398F6883028E</vt:lpwstr>
  </property>
</Properties>
</file>