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6" r:id="rId2"/>
    <p:sldId id="257" r:id="rId3"/>
    <p:sldId id="258" r:id="rId4"/>
    <p:sldId id="451" r:id="rId5"/>
    <p:sldId id="447" r:id="rId6"/>
    <p:sldId id="426" r:id="rId7"/>
    <p:sldId id="429" r:id="rId8"/>
    <p:sldId id="443" r:id="rId9"/>
    <p:sldId id="444" r:id="rId10"/>
    <p:sldId id="445" r:id="rId11"/>
    <p:sldId id="448" r:id="rId12"/>
    <p:sldId id="45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7615C-E6D7-4B27-B1CB-CC3C4DCEA71C}" v="14" dt="2025-11-24T11:55:14.242"/>
    <p1510:client id="{7DC5A209-3D80-F970-1780-8FCCCD1F951A}" v="1" dt="2025-11-24T11:44:13.794"/>
    <p1510:client id="{DC737D9C-BBDC-4ED8-89A0-0310504021EF}" v="47" dt="2025-11-24T11:15:22.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07" autoAdjust="0"/>
  </p:normalViewPr>
  <p:slideViewPr>
    <p:cSldViewPr snapToGrid="0">
      <p:cViewPr varScale="1">
        <p:scale>
          <a:sx n="45" d="100"/>
          <a:sy n="45" d="100"/>
        </p:scale>
        <p:origin x="14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04EB1-3453-44D8-811D-A2D8D50C6E0C}" type="datetimeFigureOut">
              <a:rPr lang="en-GB" smtClean="0"/>
              <a:t>24/11/2025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A325B-3C76-482B-AF40-643A7A23F203}" type="slidenum">
              <a:rPr lang="en-GB" smtClean="0"/>
              <a:t>‹#›</a:t>
            </a:fld>
            <a:endParaRPr lang="en-GB"/>
          </a:p>
        </p:txBody>
      </p:sp>
    </p:spTree>
    <p:extLst>
      <p:ext uri="{BB962C8B-B14F-4D97-AF65-F5344CB8AC3E}">
        <p14:creationId xmlns:p14="http://schemas.microsoft.com/office/powerpoint/2010/main" val="99109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a:p>
            <a:pPr>
              <a:lnSpc>
                <a:spcPct val="107000"/>
              </a:lnSpc>
              <a:spcAft>
                <a:spcPts val="800"/>
              </a:spcAft>
            </a:pPr>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40934-96FA-E7CC-624B-3B30B8768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D0830-9F2E-0F34-A31B-E9AAABEA4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0B158-35CB-6FE3-1EB0-846AC3BC6FBF}"/>
              </a:ext>
            </a:extLst>
          </p:cNvPr>
          <p:cNvSpPr>
            <a:spLocks noGrp="1"/>
          </p:cNvSpPr>
          <p:nvPr>
            <p:ph type="body" idx="1"/>
          </p:nvPr>
        </p:nvSpPr>
        <p:spPr/>
        <p:txBody>
          <a:bodyPr/>
          <a:lstStyle/>
          <a:p>
            <a:endParaRPr lang="en-GB" b="0" i="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711FCA8-6AE7-E87D-71A2-8406F09B8067}"/>
              </a:ext>
            </a:extLst>
          </p:cNvPr>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48142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A325B-3C76-482B-AF40-643A7A23F203}" type="slidenum">
              <a:rPr lang="en-GB" smtClean="0"/>
              <a:t>12</a:t>
            </a:fld>
            <a:endParaRPr lang="en-GB"/>
          </a:p>
        </p:txBody>
      </p:sp>
    </p:spTree>
    <p:extLst>
      <p:ext uri="{BB962C8B-B14F-4D97-AF65-F5344CB8AC3E}">
        <p14:creationId xmlns:p14="http://schemas.microsoft.com/office/powerpoint/2010/main" val="142056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Enquiry Service is one team in the Student and Academic services division of Library Services. We have a mixture of full time and part time staff and  with the exception of our Enquiries manager, all staff who work on the helpdesk, have other responsibilities alongside their enquiries work. Whilst we are a distance learning institution, we do have a large library building on the Walton Hall campus in Milton Keynes which is open to staff, students and the general public. As a result, we do have a face-to-face presence in the library and answer enquiries that way too.</a:t>
            </a:r>
          </a:p>
          <a:p>
            <a:endParaRPr lang="en-GB" dirty="0"/>
          </a:p>
          <a:p>
            <a:r>
              <a:rPr lang="en-GB" dirty="0"/>
              <a:t>We answer most of our enquiries remotely as you might expect and this is done via email, phone and webchat.  Monday to Friday 9-5, OU library staff answer webchats, outside this time we are part of the </a:t>
            </a:r>
            <a:r>
              <a:rPr lang="en-GB" dirty="0" err="1"/>
              <a:t>Springshare</a:t>
            </a:r>
            <a:r>
              <a:rPr lang="en-GB" dirty="0"/>
              <a:t> co operative which answers webchats for us when the OU Library is closed. Email and webchat are our busiest channels. I’ll give you an example of our numbers on my next slide.</a:t>
            </a:r>
          </a:p>
        </p:txBody>
      </p:sp>
      <p:sp>
        <p:nvSpPr>
          <p:cNvPr id="4" name="Slide Number Placeholder 3"/>
          <p:cNvSpPr>
            <a:spLocks noGrp="1"/>
          </p:cNvSpPr>
          <p:nvPr>
            <p:ph type="sldNum" sz="quarter" idx="5"/>
          </p:nvPr>
        </p:nvSpPr>
        <p:spPr/>
        <p:txBody>
          <a:bodyPr/>
          <a:lstStyle/>
          <a:p>
            <a:fld id="{286A325B-3C76-482B-AF40-643A7A23F203}" type="slidenum">
              <a:rPr lang="en-GB" smtClean="0"/>
              <a:t>2</a:t>
            </a:fld>
            <a:endParaRPr lang="en-GB"/>
          </a:p>
        </p:txBody>
      </p:sp>
    </p:spTree>
    <p:extLst>
      <p:ext uri="{BB962C8B-B14F-4D97-AF65-F5344CB8AC3E}">
        <p14:creationId xmlns:p14="http://schemas.microsoft.com/office/powerpoint/2010/main" val="93546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In 2023, the Library Helpdesk and our 24/7 Cooperative answered 8,675 webchats. 1,902 of these transcripts included a link to a library webpage. We identified that 216 of these transactions were simple and could be answered quickly by a chatbot. A further 595 could be answered by a chatbot given the right response. Therefore, approximately 9% of our webchat enquiries could be handled by a chatbot. </a:t>
            </a:r>
          </a:p>
          <a:p>
            <a:pPr rtl="0" fontAlgn="base"/>
            <a:r>
              <a:rPr lang="en-GB" sz="1200" b="0" i="0" kern="1200" dirty="0">
                <a:solidFill>
                  <a:schemeClr val="tx1"/>
                </a:solidFill>
                <a:effectLst/>
                <a:latin typeface="+mn-lt"/>
                <a:ea typeface="+mn-ea"/>
                <a:cs typeface="+mn-cs"/>
              </a:rPr>
              <a:t>Approximately half of all webchats are answered during our working hours. So, if 4.5% could be handled by a chatbot, and taking an average handling time of 5 minutes per chat, this amounts to an estimated time saving of 34 hours per annum. </a:t>
            </a:r>
          </a:p>
          <a:p>
            <a:endParaRPr lang="en-GB" dirty="0"/>
          </a:p>
        </p:txBody>
      </p:sp>
      <p:sp>
        <p:nvSpPr>
          <p:cNvPr id="4" name="Slide Number Placeholder 3"/>
          <p:cNvSpPr>
            <a:spLocks noGrp="1"/>
          </p:cNvSpPr>
          <p:nvPr>
            <p:ph type="sldNum" sz="quarter" idx="5"/>
          </p:nvPr>
        </p:nvSpPr>
        <p:spPr/>
        <p:txBody>
          <a:bodyPr/>
          <a:lstStyle/>
          <a:p>
            <a:fld id="{286A325B-3C76-482B-AF40-643A7A23F203}" type="slidenum">
              <a:rPr lang="en-GB" smtClean="0"/>
              <a:t>4</a:t>
            </a:fld>
            <a:endParaRPr lang="en-GB"/>
          </a:p>
        </p:txBody>
      </p:sp>
    </p:spTree>
    <p:extLst>
      <p:ext uri="{BB962C8B-B14F-4D97-AF65-F5344CB8AC3E}">
        <p14:creationId xmlns:p14="http://schemas.microsoft.com/office/powerpoint/2010/main" val="26069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B78B-F1AE-EE12-63FD-CA8EDC736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E12FB-1C3A-9A95-9500-1368E3767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D9F7F-2983-4453-C1BC-5EE2E48DC21C}"/>
              </a:ext>
            </a:extLst>
          </p:cNvPr>
          <p:cNvSpPr>
            <a:spLocks noGrp="1"/>
          </p:cNvSpPr>
          <p:nvPr>
            <p:ph type="body" idx="1"/>
          </p:nvPr>
        </p:nvSpPr>
        <p:spPr/>
        <p:txBody>
          <a:bodyPr/>
          <a:lstStyle/>
          <a:p>
            <a:r>
              <a:rPr lang="en-GB" dirty="0">
                <a:solidFill>
                  <a:srgbClr val="000000"/>
                </a:solidFill>
                <a:latin typeface="Arial"/>
                <a:cs typeface="Arial"/>
              </a:rPr>
              <a:t>The Library website gets 100s of thousands of visits per month</a:t>
            </a:r>
            <a:endParaRPr lang="en-GB" b="0" i="0" dirty="0">
              <a:solidFill>
                <a:srgbClr val="000000"/>
              </a:solidFill>
              <a:effectLst/>
              <a:latin typeface="Arial"/>
              <a:cs typeface="Arial"/>
            </a:endParaRPr>
          </a:p>
        </p:txBody>
      </p:sp>
      <p:sp>
        <p:nvSpPr>
          <p:cNvPr id="4" name="Slide Number Placeholder 3">
            <a:extLst>
              <a:ext uri="{FF2B5EF4-FFF2-40B4-BE49-F238E27FC236}">
                <a16:creationId xmlns:a16="http://schemas.microsoft.com/office/drawing/2014/main" id="{BB469A7E-46AA-C15E-0A11-807C1DD67DCC}"/>
              </a:ext>
            </a:extLst>
          </p:cNvPr>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33259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gain feedback from users about the usefulness and effectiveness, usability testing helps us understand how users interact with our product. It shows us where they succeed and where they struggle. By testing, we can evaluate how effective, efficient, attractive, easy to learn, and easy to remember our product is. This feedback helps us improve and meet users' needs better.</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89037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Arial"/>
                <a:cs typeface="Arial"/>
              </a:rPr>
              <a:t>In November 2024, we conducted usability testing with OU staff, students, and postgraduate researchers (PGRs</a:t>
            </a:r>
            <a:r>
              <a:rPr lang="en-GB" dirty="0">
                <a:solidFill>
                  <a:srgbClr val="000000"/>
                </a:solidFill>
                <a:latin typeface="Arial"/>
                <a:cs typeface="Arial"/>
              </a:rPr>
              <a:t>).</a:t>
            </a:r>
            <a:r>
              <a:rPr lang="en-GB" b="0" i="0" dirty="0">
                <a:solidFill>
                  <a:srgbClr val="000000"/>
                </a:solidFill>
                <a:effectLst/>
                <a:latin typeface="Arial"/>
                <a:cs typeface="Arial"/>
              </a:rPr>
              <a:t> </a:t>
            </a:r>
          </a:p>
          <a:p>
            <a:endParaRPr lang="en-GB" b="0" i="0">
              <a:solidFill>
                <a:srgbClr val="000000"/>
              </a:solidFill>
              <a:effectLst/>
              <a:latin typeface="Arial" panose="020B0604020202020204" pitchFamily="34" charset="0"/>
            </a:endParaRPr>
          </a:p>
          <a:p>
            <a:r>
              <a:rPr lang="en-GB" b="0" i="0" dirty="0">
                <a:solidFill>
                  <a:srgbClr val="000000"/>
                </a:solidFill>
                <a:effectLst/>
                <a:latin typeface="Arial"/>
                <a:cs typeface="Arial"/>
              </a:rPr>
              <a:t>We initially invited 7 staff members, 6 PGRs, and 12 students. Once we reached our quota of 5 participants per group, we cancelled the remaining sessions and informed users in advance that this might happen.</a:t>
            </a:r>
          </a:p>
          <a:p>
            <a:endParaRPr lang="en-GB" b="0" i="0">
              <a:solidFill>
                <a:srgbClr val="000000"/>
              </a:solidFill>
              <a:effectLst/>
              <a:latin typeface="Arial" panose="020B0604020202020204" pitchFamily="34" charset="0"/>
            </a:endParaRPr>
          </a:p>
          <a:p>
            <a:r>
              <a:rPr lang="en-GB" b="0" i="0" dirty="0">
                <a:solidFill>
                  <a:srgbClr val="000000"/>
                </a:solidFill>
                <a:effectLst/>
                <a:latin typeface="Arial"/>
                <a:cs typeface="Arial"/>
              </a:rPr>
              <a:t>Unfortunately, 3 students cancelled at short notice and 5 did not show up, making students the hardest group to recruit despite financial incentives. In the end, we had 5 staff members, 5 PGRs, and 4 students participate, in total 14 participants.</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96771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3939-1490-E6A7-5FC4-484935F0A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D77C9-2550-21C1-22F2-735FF9FF8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67CD-5F89-7F9A-5472-1F9519D91A06}"/>
              </a:ext>
            </a:extLst>
          </p:cNvPr>
          <p:cNvSpPr>
            <a:spLocks noGrp="1"/>
          </p:cNvSpPr>
          <p:nvPr>
            <p:ph type="body" idx="1"/>
          </p:nvPr>
        </p:nvSpPr>
        <p:spPr/>
        <p:txBody>
          <a:bodyPr/>
          <a:lstStyle/>
          <a:p>
            <a:r>
              <a:rPr lang="en-GB" dirty="0"/>
              <a:t>These findings suggest that the Chatbot is not effective in its current form. An option for the future is that we could reconsider the workflows in Library Search to be more tailored.</a:t>
            </a:r>
            <a:endParaRPr lang="en-US" dirty="0"/>
          </a:p>
        </p:txBody>
      </p:sp>
      <p:sp>
        <p:nvSpPr>
          <p:cNvPr id="4" name="Slide Number Placeholder 3">
            <a:extLst>
              <a:ext uri="{FF2B5EF4-FFF2-40B4-BE49-F238E27FC236}">
                <a16:creationId xmlns:a16="http://schemas.microsoft.com/office/drawing/2014/main" id="{9B436597-3A09-8F75-648D-61ADDF38FAEE}"/>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14166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A92C-7165-D5B4-39CE-F2D8A3C27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BE76E-3260-8687-4E8B-0E5455883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A7E89-8E09-D86F-92CC-A86AA3EF7AF6}"/>
              </a:ext>
            </a:extLst>
          </p:cNvPr>
          <p:cNvSpPr>
            <a:spLocks noGrp="1"/>
          </p:cNvSpPr>
          <p:nvPr>
            <p:ph type="body" idx="1"/>
          </p:nvPr>
        </p:nvSpPr>
        <p:spPr/>
        <p:txBody>
          <a:bodyPr/>
          <a:lstStyle/>
          <a:p>
            <a:endParaRPr lang="en-GB" b="0" i="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604EF86-3C1D-5818-2766-02E4453A4040}"/>
              </a:ext>
            </a:extLst>
          </p:cNvPr>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66418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5615-9039-A77E-114E-F8930998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857E5-3DA8-778F-1E01-DB7D6B6B6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3A836-796C-68F1-BE34-E6283F1C48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09BD50-ABF8-2D80-DF15-AF1967A115E8}"/>
              </a:ext>
            </a:extLst>
          </p:cNvPr>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02748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66B8-1A69-5416-7E4F-F20BB2185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B80170-F367-DC71-DAA3-845776CE5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05135-F3F7-8D27-8153-700F2BE5FFE0}"/>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84D9C140-1051-0E04-2E6A-5C1DFEEDB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7D8E9-0D36-EA4B-BE13-4266152F34AE}"/>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420177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AFA6-9A4D-7864-B9C4-AD6F213A0D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23E072-D15B-900F-FA19-7BEFA8B3F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82F8E7-97AF-DAF1-6E19-E64100A2F4C2}"/>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9ADDC8D1-73FC-1E9A-B4EA-FFA17EC32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0FDA2-6DF7-87B6-9FCE-3484DF9317A4}"/>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39866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999DC-13C2-41E7-7ECD-32AE7F1AEE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36B2D7-F601-18F0-B5E2-B35609645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8E1175-E7BA-8590-8754-18B14925D5A7}"/>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CD4DAF89-D97A-CF56-A60C-78E142083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729F9-326F-B507-1CF1-648DD2C4AA08}"/>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69179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24722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3141339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85536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295596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0288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DEF3-C5EA-68BA-5D99-EFD558DA6E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D63195-2D95-BB7C-FD5A-FFD76D0A5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85DC4-E364-6C90-7AAB-F78CD7E2463F}"/>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B2853B7C-0D42-AF3E-CDAC-ABD687D70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A8E58-7353-509D-6A06-F804F290260B}"/>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65603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752B-D8B9-78A1-9C50-7CD229DB7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D6AEE1-6733-029F-9362-212599C575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7EBF9-D165-9585-C1DA-35C484685920}"/>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BC08D11B-C088-169E-9119-9DD6138A7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F85E4-93FA-AEED-6738-01484416B2E0}"/>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374237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AAFF-3BFD-7B10-B06F-DF26F090F6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234A7-4177-7963-080B-B6DA1A628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41B2EA-018F-4ACE-0A61-DE35FC68C5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4EDC50-0E43-1740-BF0A-C1E197B30D52}"/>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6" name="Footer Placeholder 5">
            <a:extLst>
              <a:ext uri="{FF2B5EF4-FFF2-40B4-BE49-F238E27FC236}">
                <a16:creationId xmlns:a16="http://schemas.microsoft.com/office/drawing/2014/main" id="{53423185-8FFC-47FA-A9D7-F08CCADB5B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0FF37D-D6B0-8969-8179-83D995E0BED5}"/>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195713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ED1D-74A8-1343-48B1-A4C1F4BE60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7F327-84F4-9EB3-143E-F14AA5367C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815A52-E2BF-1DFB-7E0E-6C11362D3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5A36F4-B6BD-A717-4FD9-BFFEEAE18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40DC5-143B-EC04-803B-D41A56590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696189-61B5-88E1-ECBD-1AB5E3353775}"/>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8" name="Footer Placeholder 7">
            <a:extLst>
              <a:ext uri="{FF2B5EF4-FFF2-40B4-BE49-F238E27FC236}">
                <a16:creationId xmlns:a16="http://schemas.microsoft.com/office/drawing/2014/main" id="{6CFAA6C0-B7B9-D3A8-C59C-B3C70858BE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682D11-A915-2FDD-25B7-E05CD1F1FA92}"/>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68904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A7B4-9692-7BF8-0777-6560F44B8B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A4D41C-BACA-6712-89B6-6F47C94BC7A0}"/>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4" name="Footer Placeholder 3">
            <a:extLst>
              <a:ext uri="{FF2B5EF4-FFF2-40B4-BE49-F238E27FC236}">
                <a16:creationId xmlns:a16="http://schemas.microsoft.com/office/drawing/2014/main" id="{361C271D-1675-0D11-4529-7E6876F7FA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CAF65-963B-DF9A-4072-B2D5EF2BA1F0}"/>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129298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1D886-D235-7940-F1F2-400B501F56C6}"/>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3" name="Footer Placeholder 2">
            <a:extLst>
              <a:ext uri="{FF2B5EF4-FFF2-40B4-BE49-F238E27FC236}">
                <a16:creationId xmlns:a16="http://schemas.microsoft.com/office/drawing/2014/main" id="{6A3D747D-536A-9D9D-D211-631951BE4A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43DF60-942C-E9F4-4956-85237C9B5D0F}"/>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273572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8ECC-7571-2200-07E0-67DAE6C73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6F19B6-28E3-A75E-1763-C84F8157B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5D1D4A-078C-F018-F1ED-C882FD5D5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899E8-7359-0B34-BB76-483878C1A253}"/>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6" name="Footer Placeholder 5">
            <a:extLst>
              <a:ext uri="{FF2B5EF4-FFF2-40B4-BE49-F238E27FC236}">
                <a16:creationId xmlns:a16="http://schemas.microsoft.com/office/drawing/2014/main" id="{E65BDF36-A6F3-6737-C58C-FFA5204777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C991D-DC72-9F6D-D272-1822664042F9}"/>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78334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A795-D923-F643-08ED-6D2A6A817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3F1D6D-C654-5CD5-2390-7EF4CD074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F245C0-E2BE-5A2E-7BFA-D56CAADC2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21D3D-750A-D990-BEB7-9BDF1AD2B838}"/>
              </a:ext>
            </a:extLst>
          </p:cNvPr>
          <p:cNvSpPr>
            <a:spLocks noGrp="1"/>
          </p:cNvSpPr>
          <p:nvPr>
            <p:ph type="dt" sz="half" idx="10"/>
          </p:nvPr>
        </p:nvSpPr>
        <p:spPr/>
        <p:txBody>
          <a:bodyPr/>
          <a:lstStyle/>
          <a:p>
            <a:fld id="{302FD147-CA07-4DCA-ACB9-5066B0E109FC}" type="datetimeFigureOut">
              <a:rPr lang="en-GB" smtClean="0"/>
              <a:t>24/11/2025</a:t>
            </a:fld>
            <a:endParaRPr lang="en-GB"/>
          </a:p>
        </p:txBody>
      </p:sp>
      <p:sp>
        <p:nvSpPr>
          <p:cNvPr id="6" name="Footer Placeholder 5">
            <a:extLst>
              <a:ext uri="{FF2B5EF4-FFF2-40B4-BE49-F238E27FC236}">
                <a16:creationId xmlns:a16="http://schemas.microsoft.com/office/drawing/2014/main" id="{F1FB51EA-D9B4-2231-3863-2DB232D765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6FF6D3-5539-431C-C010-28A5882783B1}"/>
              </a:ext>
            </a:extLst>
          </p:cNvPr>
          <p:cNvSpPr>
            <a:spLocks noGrp="1"/>
          </p:cNvSpPr>
          <p:nvPr>
            <p:ph type="sldNum" sz="quarter" idx="12"/>
          </p:nvPr>
        </p:nvSpPr>
        <p:spPr/>
        <p:txBody>
          <a:bodyPr/>
          <a:lstStyle/>
          <a:p>
            <a:fld id="{2666B804-9414-4CB8-BD2A-4FC66EB6586C}" type="slidenum">
              <a:rPr lang="en-GB" smtClean="0"/>
              <a:t>‹#›</a:t>
            </a:fld>
            <a:endParaRPr lang="en-GB"/>
          </a:p>
        </p:txBody>
      </p:sp>
    </p:spTree>
    <p:extLst>
      <p:ext uri="{BB962C8B-B14F-4D97-AF65-F5344CB8AC3E}">
        <p14:creationId xmlns:p14="http://schemas.microsoft.com/office/powerpoint/2010/main" val="21548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7CF29-6A6E-CD37-CC1F-1B7DCF30A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26AB7-FDE7-4BA3-AA03-B565D2372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DC1AE-A9DF-E076-4982-36C9C66EA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2FD147-CA07-4DCA-ACB9-5066B0E109FC}" type="datetimeFigureOut">
              <a:rPr lang="en-GB" smtClean="0"/>
              <a:t>24/11/2025</a:t>
            </a:fld>
            <a:endParaRPr lang="en-GB"/>
          </a:p>
        </p:txBody>
      </p:sp>
      <p:sp>
        <p:nvSpPr>
          <p:cNvPr id="5" name="Footer Placeholder 4">
            <a:extLst>
              <a:ext uri="{FF2B5EF4-FFF2-40B4-BE49-F238E27FC236}">
                <a16:creationId xmlns:a16="http://schemas.microsoft.com/office/drawing/2014/main" id="{FA15AC91-35A7-0C21-DFC7-3E38F3B54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7B2370-F9FE-79AA-DE9A-C3BD99000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66B804-9414-4CB8-BD2A-4FC66EB6586C}" type="slidenum">
              <a:rPr lang="en-GB" smtClean="0"/>
              <a:t>‹#›</a:t>
            </a:fld>
            <a:endParaRPr lang="en-GB"/>
          </a:p>
        </p:txBody>
      </p:sp>
    </p:spTree>
    <p:extLst>
      <p:ext uri="{BB962C8B-B14F-4D97-AF65-F5344CB8AC3E}">
        <p14:creationId xmlns:p14="http://schemas.microsoft.com/office/powerpoint/2010/main" val="1444477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title" idx="4294967295"/>
          </p:nvPr>
        </p:nvSpPr>
        <p:spPr>
          <a:xfrm>
            <a:off x="407988" y="558800"/>
            <a:ext cx="5557837" cy="1800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INSIGHTS TO ACTION UX Testing </a:t>
            </a:r>
            <a:r>
              <a:rPr kumimoji="0" lang="en-GB" sz="4000" b="1" i="0" u="none" strike="noStrike" kern="1200" cap="none" spc="0" normalizeH="0" baseline="0" noProof="0" err="1">
                <a:ln>
                  <a:noFill/>
                </a:ln>
                <a:solidFill>
                  <a:schemeClr val="bg1"/>
                </a:solidFill>
                <a:effectLst/>
                <a:uLnTx/>
                <a:uFillTx/>
                <a:latin typeface="Poppins SemiBold" pitchFamily="2" charset="77"/>
                <a:ea typeface="+mn-ea"/>
                <a:cs typeface="Poppins SemiBold" pitchFamily="2" charset="77"/>
              </a:rPr>
              <a:t>ChatBot</a:t>
            </a:r>
            <a:r>
              <a:rPr kumimoji="0" lang="en-GB" sz="40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rPr>
              <a:t> Services</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525598"/>
            <a:ext cx="5557584" cy="1305402"/>
          </a:xfrm>
        </p:spPr>
        <p:txBody>
          <a:bodyPr/>
          <a:lstStyle/>
          <a:p>
            <a:r>
              <a:rPr lang="en-GB"/>
              <a:t>The Open University</a:t>
            </a:r>
          </a:p>
          <a:p>
            <a:r>
              <a:rPr lang="en-GB"/>
              <a:t>Library Services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a:t>Manda Laine and Lizzie McCauley</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The OU Library</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vert="horz" lIns="91440" tIns="45720" rIns="91440" bIns="45720" rtlCol="0" anchor="t">
            <a:noAutofit/>
          </a:bodyPr>
          <a:lstStyle/>
          <a:p>
            <a:r>
              <a:rPr lang="en-GB">
                <a:latin typeface="Poppins"/>
                <a:cs typeface="Poppins"/>
              </a:rPr>
              <a:t>Friday 28/11/2025</a:t>
            </a:r>
            <a:endParaRPr lang="en-GB"/>
          </a:p>
        </p:txBody>
      </p:sp>
      <p:pic>
        <p:nvPicPr>
          <p:cNvPr id="4" name="Picture Placeholder 3" descr="UX diagram.">
            <a:extLst>
              <a:ext uri="{FF2B5EF4-FFF2-40B4-BE49-F238E27FC236}">
                <a16:creationId xmlns:a16="http://schemas.microsoft.com/office/drawing/2014/main" id="{A422C847-52F7-4283-A6A5-51267DC8334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5" t="1951" r="-45" b="3793"/>
          <a:stretch/>
        </p:blipFill>
        <p:spPr>
          <a:xfrm>
            <a:off x="6095998" y="0"/>
            <a:ext cx="6098726" cy="3810000"/>
          </a:xfr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D6739-2054-3461-3F12-053B5F0865DF}"/>
            </a:ext>
          </a:extLst>
        </p:cNvPr>
        <p:cNvGrpSpPr/>
        <p:nvPr/>
      </p:nvGrpSpPr>
      <p:grpSpPr>
        <a:xfrm>
          <a:off x="0" y="0"/>
          <a:ext cx="0" cy="0"/>
          <a:chOff x="0" y="0"/>
          <a:chExt cx="0" cy="0"/>
        </a:xfrm>
      </p:grpSpPr>
      <p:sp>
        <p:nvSpPr>
          <p:cNvPr id="30" name="Text Placeholder 10">
            <a:extLst>
              <a:ext uri="{FF2B5EF4-FFF2-40B4-BE49-F238E27FC236}">
                <a16:creationId xmlns:a16="http://schemas.microsoft.com/office/drawing/2014/main" id="{8591CF31-C12F-4E23-1B29-35DFA4FF7B6A}"/>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kumimoji="0" lang="en-GB" sz="3000" b="1" i="0" u="none" strike="noStrike" kern="1200" cap="none" spc="0" normalizeH="0" baseline="0" noProof="0" dirty="0">
                <a:ln>
                  <a:noFill/>
                </a:ln>
                <a:solidFill>
                  <a:srgbClr val="060645"/>
                </a:solidFill>
                <a:effectLst/>
                <a:uLnTx/>
                <a:uFillTx/>
                <a:latin typeface="Poppins SemiBold"/>
                <a:ea typeface="+mn-ea"/>
                <a:cs typeface="Poppins SemiBold"/>
              </a:rPr>
              <a:t>Survey</a:t>
            </a:r>
            <a:r>
              <a:rPr lang="en-GB" sz="3000" b="1" dirty="0">
                <a:solidFill>
                  <a:srgbClr val="060645"/>
                </a:solidFill>
                <a:latin typeface="Poppins SemiBold"/>
                <a:ea typeface="+mn-ea"/>
                <a:cs typeface="Poppins SemiBold"/>
              </a:rPr>
              <a:t> – Chatbot on the Library website</a:t>
            </a: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2" name="TextBox 1">
            <a:extLst>
              <a:ext uri="{FF2B5EF4-FFF2-40B4-BE49-F238E27FC236}">
                <a16:creationId xmlns:a16="http://schemas.microsoft.com/office/drawing/2014/main" id="{99074B9E-9120-57DE-9B17-11A997EAABA1}"/>
              </a:ext>
            </a:extLst>
          </p:cNvPr>
          <p:cNvSpPr txBox="1"/>
          <p:nvPr/>
        </p:nvSpPr>
        <p:spPr>
          <a:xfrm>
            <a:off x="413915" y="1175708"/>
            <a:ext cx="11524474" cy="3693319"/>
          </a:xfrm>
          <a:prstGeom prst="rect">
            <a:avLst/>
          </a:prstGeom>
          <a:noFill/>
        </p:spPr>
        <p:txBody>
          <a:bodyPr wrap="square" lIns="91440" tIns="45720" rIns="91440" bIns="45720" anchor="t">
            <a:spAutoFit/>
          </a:bodyPr>
          <a:lstStyle/>
          <a:p>
            <a:r>
              <a:rPr lang="en-GB" dirty="0"/>
              <a:t>Hosted a survey on our Library website for 3 months and got 154 responses. 84% (130) were students</a:t>
            </a:r>
          </a:p>
          <a:p>
            <a:endParaRPr lang="en-GB"/>
          </a:p>
          <a:p>
            <a:pPr marL="342900" indent="-342900">
              <a:buFont typeface="Arial" panose="020B0604020202020204" pitchFamily="34" charset="0"/>
              <a:buChar char="•"/>
            </a:pPr>
            <a:r>
              <a:rPr lang="en-GB" dirty="0"/>
              <a:t>44% hadn't noticed the Chatbot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68% had no strong opinion on how helpful the Chatbot was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66% had never or would never use it</a:t>
            </a:r>
          </a:p>
          <a:p>
            <a:pPr marL="342900" indent="-342900">
              <a:buFont typeface="Arial" panose="020B0604020202020204" pitchFamily="34" charset="0"/>
              <a:buChar char="•"/>
            </a:pPr>
            <a:endParaRPr lang="en-GB" dirty="0"/>
          </a:p>
          <a:p>
            <a:pPr marL="285750" indent="-285750">
              <a:buFont typeface="Arial,Sans-Serif" panose="020B0604020202020204" pitchFamily="34" charset="0"/>
              <a:buChar char="•"/>
            </a:pPr>
            <a:r>
              <a:rPr lang="en-GB" dirty="0"/>
              <a:t> 71% had no preference over where the Chatbot should be positioned</a:t>
            </a:r>
            <a:endParaRPr lang="en-US" dirty="0"/>
          </a:p>
          <a:p>
            <a:pPr marL="285750" indent="-285750">
              <a:buFont typeface="Arial,Sans-Serif" panose="020B0604020202020204" pitchFamily="34" charset="0"/>
              <a:buChar char="•"/>
            </a:pPr>
            <a:endParaRPr lang="en-GB" dirty="0"/>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endParaRPr lang="en-GB"/>
          </a:p>
        </p:txBody>
      </p:sp>
      <p:pic>
        <p:nvPicPr>
          <p:cNvPr id="5" name="Picture 4" descr="A generic persona image with the name John">
            <a:extLst>
              <a:ext uri="{FF2B5EF4-FFF2-40B4-BE49-F238E27FC236}">
                <a16:creationId xmlns:a16="http://schemas.microsoft.com/office/drawing/2014/main" id="{1707881F-B4C7-D837-BF73-DC43A76A3417}"/>
              </a:ext>
            </a:extLst>
          </p:cNvPr>
          <p:cNvPicPr>
            <a:picLocks noChangeAspect="1"/>
          </p:cNvPicPr>
          <p:nvPr/>
        </p:nvPicPr>
        <p:blipFill>
          <a:blip r:embed="rId3"/>
          <a:stretch>
            <a:fillRect/>
          </a:stretch>
        </p:blipFill>
        <p:spPr>
          <a:xfrm>
            <a:off x="9490302" y="4443413"/>
            <a:ext cx="1724025" cy="1628775"/>
          </a:xfrm>
          <a:prstGeom prst="rect">
            <a:avLst/>
          </a:prstGeom>
        </p:spPr>
      </p:pic>
      <p:sp>
        <p:nvSpPr>
          <p:cNvPr id="6" name="Arrow: Pentagon 5">
            <a:extLst>
              <a:ext uri="{FF2B5EF4-FFF2-40B4-BE49-F238E27FC236}">
                <a16:creationId xmlns:a16="http://schemas.microsoft.com/office/drawing/2014/main" id="{CBE9F590-C5FD-C71A-2797-30950292CD78}"/>
              </a:ext>
            </a:extLst>
          </p:cNvPr>
          <p:cNvSpPr/>
          <p:nvPr/>
        </p:nvSpPr>
        <p:spPr>
          <a:xfrm>
            <a:off x="2789559" y="4647377"/>
            <a:ext cx="6620329" cy="1234240"/>
          </a:xfrm>
          <a:prstGeom prst="homePlate">
            <a:avLst/>
          </a:prstGeom>
          <a:solidFill>
            <a:srgbClr val="1E4B9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ea typeface="+mn-lt"/>
                <a:cs typeface="+mn-lt"/>
              </a:rPr>
              <a:t>"I loathe chatbots and avoid them whenever possible. I recognise that this technology frees up human librarians to respond to more complex queries, but I would always prefer to talk to an actual human, and not a machine acting like one."</a:t>
            </a:r>
            <a:endParaRPr lang="en-US" dirty="0"/>
          </a:p>
        </p:txBody>
      </p:sp>
    </p:spTree>
    <p:extLst>
      <p:ext uri="{BB962C8B-B14F-4D97-AF65-F5344CB8AC3E}">
        <p14:creationId xmlns:p14="http://schemas.microsoft.com/office/powerpoint/2010/main" val="202610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0E90-AAB0-F8E6-61F9-5F30F006B00E}"/>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C0A2B0-4C38-D12E-C20F-2D3B07FCBEDB}"/>
              </a:ext>
            </a:extLst>
          </p:cNvPr>
          <p:cNvSpPr>
            <a:spLocks noGrp="1"/>
          </p:cNvSpPr>
          <p:nvPr>
            <p:ph type="title" idx="4294967295"/>
          </p:nvPr>
        </p:nvSpPr>
        <p:spPr>
          <a:xfrm>
            <a:off x="413915" y="404664"/>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lang="en-GB" sz="3000" dirty="0">
                <a:latin typeface="Poppins SemiBold"/>
                <a:ea typeface="+mn-ea"/>
                <a:cs typeface="Poppins SemiBold"/>
              </a:rPr>
              <a:t>Coming up – review of categories</a:t>
            </a:r>
          </a:p>
        </p:txBody>
      </p:sp>
      <p:sp>
        <p:nvSpPr>
          <p:cNvPr id="12" name="Text Placeholder 11">
            <a:extLst>
              <a:ext uri="{FF2B5EF4-FFF2-40B4-BE49-F238E27FC236}">
                <a16:creationId xmlns:a16="http://schemas.microsoft.com/office/drawing/2014/main" id="{E65C4C08-8907-EFDF-8EAB-BB6C091B72CB}"/>
              </a:ext>
            </a:extLst>
          </p:cNvPr>
          <p:cNvSpPr>
            <a:spLocks noGrp="1"/>
          </p:cNvSpPr>
          <p:nvPr>
            <p:ph type="body" sz="quarter" idx="25"/>
          </p:nvPr>
        </p:nvSpPr>
        <p:spPr/>
        <p:txBody>
          <a:bodyPr lIns="91440" tIns="45720" rIns="91440" bIns="45720" anchor="t">
            <a:noAutofit/>
          </a:bodyPr>
          <a:lstStyle/>
          <a:p>
            <a:r>
              <a:rPr lang="en-GB" dirty="0">
                <a:latin typeface="Poppins"/>
                <a:cs typeface="Poppins"/>
              </a:rPr>
              <a:t>Survey data to improve workflows</a:t>
            </a:r>
            <a:endParaRPr lang="en-US" dirty="0"/>
          </a:p>
        </p:txBody>
      </p:sp>
      <p:sp>
        <p:nvSpPr>
          <p:cNvPr id="2" name="TextBox 1">
            <a:extLst>
              <a:ext uri="{FF2B5EF4-FFF2-40B4-BE49-F238E27FC236}">
                <a16:creationId xmlns:a16="http://schemas.microsoft.com/office/drawing/2014/main" id="{3E378EB5-1DC6-191A-872A-2ABE1168B589}"/>
              </a:ext>
            </a:extLst>
          </p:cNvPr>
          <p:cNvSpPr txBox="1"/>
          <p:nvPr/>
        </p:nvSpPr>
        <p:spPr>
          <a:xfrm>
            <a:off x="413915" y="1467453"/>
            <a:ext cx="5679760" cy="2308324"/>
          </a:xfrm>
          <a:prstGeom prst="rect">
            <a:avLst/>
          </a:prstGeom>
          <a:noFill/>
        </p:spPr>
        <p:txBody>
          <a:bodyPr wrap="square" lIns="91440" tIns="45720" rIns="91440" bIns="45720" rtlCol="0" anchor="t">
            <a:spAutoFit/>
          </a:bodyPr>
          <a:lstStyle/>
          <a:p>
            <a:r>
              <a:rPr lang="en-GB" dirty="0">
                <a:ea typeface="+mn-lt"/>
                <a:cs typeface="+mn-lt"/>
              </a:rPr>
              <a:t>Current workflow categories</a:t>
            </a:r>
          </a:p>
          <a:p>
            <a:endParaRPr lang="en-GB" dirty="0">
              <a:solidFill>
                <a:srgbClr val="000000"/>
              </a:solidFill>
              <a:cs typeface="Poppins"/>
            </a:endParaRPr>
          </a:p>
          <a:p>
            <a:pPr marL="285750" indent="-285750">
              <a:buFont typeface="Arial"/>
              <a:buChar char="•"/>
            </a:pPr>
            <a:r>
              <a:rPr lang="en-GB" dirty="0">
                <a:solidFill>
                  <a:srgbClr val="000000"/>
                </a:solidFill>
                <a:cs typeface="Poppins"/>
              </a:rPr>
              <a:t>Library opening hours</a:t>
            </a:r>
          </a:p>
          <a:p>
            <a:pPr marL="285750" indent="-285750">
              <a:buFont typeface="Arial"/>
              <a:buChar char="•"/>
            </a:pPr>
            <a:r>
              <a:rPr lang="en-GB" dirty="0">
                <a:solidFill>
                  <a:srgbClr val="000000"/>
                </a:solidFill>
                <a:cs typeface="Poppins"/>
              </a:rPr>
              <a:t>Using another Library (SCONUL)</a:t>
            </a:r>
          </a:p>
          <a:p>
            <a:pPr marL="285750" indent="-285750">
              <a:buFont typeface="Arial"/>
              <a:buChar char="•"/>
            </a:pPr>
            <a:r>
              <a:rPr lang="en-GB" dirty="0">
                <a:solidFill>
                  <a:srgbClr val="000000"/>
                </a:solidFill>
                <a:cs typeface="Poppins"/>
              </a:rPr>
              <a:t>Referencing</a:t>
            </a:r>
          </a:p>
          <a:p>
            <a:pPr marL="285750" indent="-285750">
              <a:buFont typeface="Arial"/>
              <a:buChar char="•"/>
            </a:pPr>
            <a:r>
              <a:rPr lang="en-GB" dirty="0">
                <a:solidFill>
                  <a:srgbClr val="000000"/>
                </a:solidFill>
                <a:cs typeface="Poppins"/>
              </a:rPr>
              <a:t>Searching the online library</a:t>
            </a:r>
          </a:p>
          <a:p>
            <a:pPr marL="285750" indent="-285750">
              <a:buFont typeface="Arial"/>
              <a:buChar char="•"/>
            </a:pPr>
            <a:r>
              <a:rPr lang="en-GB" dirty="0">
                <a:solidFill>
                  <a:srgbClr val="000000"/>
                </a:solidFill>
                <a:cs typeface="Poppins"/>
              </a:rPr>
              <a:t>I have a technical problem</a:t>
            </a:r>
          </a:p>
          <a:p>
            <a:pPr marL="285750" indent="-285750">
              <a:buFont typeface="Arial"/>
              <a:buChar char="•"/>
            </a:pPr>
            <a:endParaRPr lang="en-GB" dirty="0">
              <a:solidFill>
                <a:srgbClr val="000000"/>
              </a:solidFill>
              <a:cs typeface="Poppins"/>
            </a:endParaRPr>
          </a:p>
        </p:txBody>
      </p:sp>
      <p:sp>
        <p:nvSpPr>
          <p:cNvPr id="5" name="TextBox 4">
            <a:extLst>
              <a:ext uri="{FF2B5EF4-FFF2-40B4-BE49-F238E27FC236}">
                <a16:creationId xmlns:a16="http://schemas.microsoft.com/office/drawing/2014/main" id="{BD5E5272-9B69-9CB0-C55C-2553700BDFA7}"/>
              </a:ext>
            </a:extLst>
          </p:cNvPr>
          <p:cNvSpPr txBox="1"/>
          <p:nvPr/>
        </p:nvSpPr>
        <p:spPr>
          <a:xfrm>
            <a:off x="6096258" y="1402138"/>
            <a:ext cx="5679760" cy="5078313"/>
          </a:xfrm>
          <a:prstGeom prst="rect">
            <a:avLst/>
          </a:prstGeom>
          <a:noFill/>
        </p:spPr>
        <p:txBody>
          <a:bodyPr wrap="square" lIns="91440" tIns="45720" rIns="91440" bIns="45720" rtlCol="0" anchor="t">
            <a:spAutoFit/>
          </a:bodyPr>
          <a:lstStyle/>
          <a:p>
            <a:r>
              <a:rPr lang="en-GB" dirty="0">
                <a:ea typeface="+mn-lt"/>
                <a:cs typeface="+mn-lt"/>
              </a:rPr>
              <a:t>Popular categories from survey</a:t>
            </a:r>
            <a:endParaRPr lang="en-US" dirty="0">
              <a:solidFill>
                <a:srgbClr val="000000"/>
              </a:solidFill>
              <a:cs typeface="Poppins"/>
            </a:endParaRPr>
          </a:p>
          <a:p>
            <a:endParaRPr lang="en-GB" dirty="0">
              <a:solidFill>
                <a:srgbClr val="000000"/>
              </a:solidFill>
              <a:cs typeface="Poppins"/>
            </a:endParaRPr>
          </a:p>
          <a:p>
            <a:pPr marL="285750" indent="-285750">
              <a:buFont typeface="Arial"/>
              <a:buChar char="•"/>
            </a:pPr>
            <a:r>
              <a:rPr lang="en-GB" dirty="0">
                <a:solidFill>
                  <a:srgbClr val="000000"/>
                </a:solidFill>
                <a:cs typeface="Poppins"/>
              </a:rPr>
              <a:t>Finding specific books, journals, or databases (57%)</a:t>
            </a:r>
            <a:endParaRPr lang="en-US" dirty="0">
              <a:solidFill>
                <a:srgbClr val="000000"/>
              </a:solidFill>
              <a:cs typeface="Poppins"/>
            </a:endParaRPr>
          </a:p>
          <a:p>
            <a:pPr marL="285750" indent="-285750">
              <a:buFont typeface="Arial"/>
              <a:buChar char="•"/>
            </a:pPr>
            <a:r>
              <a:rPr lang="en-GB" dirty="0">
                <a:solidFill>
                  <a:srgbClr val="000000"/>
                </a:solidFill>
                <a:cs typeface="Poppins"/>
              </a:rPr>
              <a:t>Help with referencing and citations (e.g., Harvard, APA)( 41%)</a:t>
            </a:r>
            <a:endParaRPr lang="en-US" dirty="0">
              <a:solidFill>
                <a:srgbClr val="000000"/>
              </a:solidFill>
              <a:cs typeface="Poppins"/>
            </a:endParaRPr>
          </a:p>
          <a:p>
            <a:pPr marL="285750" indent="-285750">
              <a:buFont typeface="Arial"/>
              <a:buChar char="•"/>
            </a:pPr>
            <a:r>
              <a:rPr lang="en-GB" dirty="0">
                <a:solidFill>
                  <a:srgbClr val="000000"/>
                </a:solidFill>
                <a:cs typeface="Poppins"/>
              </a:rPr>
              <a:t>Common technical issues (e.g., logging in, accessing resources etc)(39%)</a:t>
            </a:r>
            <a:endParaRPr lang="en-US" dirty="0">
              <a:solidFill>
                <a:srgbClr val="000000"/>
              </a:solidFill>
              <a:cs typeface="Poppins"/>
            </a:endParaRPr>
          </a:p>
          <a:p>
            <a:pPr marL="285750" indent="-285750">
              <a:buFont typeface="Arial"/>
              <a:buChar char="•"/>
            </a:pPr>
            <a:r>
              <a:rPr lang="en-GB" dirty="0">
                <a:solidFill>
                  <a:srgbClr val="000000"/>
                </a:solidFill>
                <a:ea typeface="+mn-lt"/>
                <a:cs typeface="+mn-lt"/>
              </a:rPr>
              <a:t>Help with research strategies or finding credible sources (36%)</a:t>
            </a:r>
          </a:p>
          <a:p>
            <a:pPr marL="285750" indent="-285750">
              <a:buFont typeface="Arial"/>
              <a:buChar char="•"/>
            </a:pPr>
            <a:r>
              <a:rPr lang="en-GB" dirty="0">
                <a:solidFill>
                  <a:srgbClr val="000000"/>
                </a:solidFill>
                <a:ea typeface="+mn-lt"/>
                <a:cs typeface="+mn-lt"/>
              </a:rPr>
              <a:t>Study skills and research guidance (29%)</a:t>
            </a:r>
          </a:p>
          <a:p>
            <a:pPr marL="285750" indent="-285750">
              <a:buFont typeface="Arial"/>
              <a:buChar char="•"/>
            </a:pPr>
            <a:r>
              <a:rPr lang="en-GB" dirty="0">
                <a:solidFill>
                  <a:srgbClr val="000000"/>
                </a:solidFill>
                <a:ea typeface="+mn-lt"/>
                <a:cs typeface="+mn-lt"/>
              </a:rPr>
              <a:t>Information about specific library workshops or events (26%)</a:t>
            </a:r>
            <a:endParaRPr lang="en-GB" dirty="0">
              <a:solidFill>
                <a:srgbClr val="000000"/>
              </a:solidFill>
              <a:cs typeface="Poppins"/>
            </a:endParaRPr>
          </a:p>
          <a:p>
            <a:pPr marL="285750" indent="-285750">
              <a:buFont typeface="Arial"/>
              <a:buChar char="•"/>
            </a:pPr>
            <a:r>
              <a:rPr lang="en-GB" dirty="0">
                <a:solidFill>
                  <a:srgbClr val="000000"/>
                </a:solidFill>
                <a:ea typeface="+mn-lt"/>
                <a:cs typeface="+mn-lt"/>
              </a:rPr>
              <a:t>Information about library opening hours or contact details (21%)</a:t>
            </a:r>
            <a:endParaRPr lang="en-GB" dirty="0">
              <a:solidFill>
                <a:srgbClr val="000000"/>
              </a:solidFill>
              <a:cs typeface="Poppins"/>
            </a:endParaRPr>
          </a:p>
          <a:p>
            <a:pPr marL="285750" indent="-285750">
              <a:buFont typeface="Arial"/>
              <a:buChar char="•"/>
            </a:pPr>
            <a:r>
              <a:rPr lang="en-GB" dirty="0">
                <a:solidFill>
                  <a:srgbClr val="000000"/>
                </a:solidFill>
                <a:ea typeface="+mn-lt"/>
                <a:cs typeface="+mn-lt"/>
              </a:rPr>
              <a:t>Borrowing or returning items (19%)</a:t>
            </a:r>
            <a:endParaRPr lang="en-GB" dirty="0">
              <a:solidFill>
                <a:srgbClr val="000000"/>
              </a:solidFill>
              <a:cs typeface="Poppins"/>
            </a:endParaRPr>
          </a:p>
          <a:p>
            <a:pPr marL="285750" indent="-285750">
              <a:buFont typeface="Arial"/>
              <a:buChar char="•"/>
            </a:pPr>
            <a:r>
              <a:rPr lang="en-GB" dirty="0">
                <a:solidFill>
                  <a:srgbClr val="000000"/>
                </a:solidFill>
                <a:cs typeface="Poppins"/>
              </a:rPr>
              <a:t>SCONUL (16%)</a:t>
            </a:r>
          </a:p>
          <a:p>
            <a:endParaRPr lang="en-GB" dirty="0">
              <a:solidFill>
                <a:srgbClr val="000000"/>
              </a:solidFill>
              <a:cs typeface="Poppins"/>
            </a:endParaRPr>
          </a:p>
          <a:p>
            <a:pPr marL="285750" indent="-285750">
              <a:buFont typeface="Arial"/>
              <a:buChar char="•"/>
            </a:pPr>
            <a:endParaRPr lang="en-GB" dirty="0">
              <a:solidFill>
                <a:srgbClr val="000000"/>
              </a:solidFill>
              <a:cs typeface="Poppins"/>
            </a:endParaRPr>
          </a:p>
        </p:txBody>
      </p:sp>
    </p:spTree>
    <p:extLst>
      <p:ext uri="{BB962C8B-B14F-4D97-AF65-F5344CB8AC3E}">
        <p14:creationId xmlns:p14="http://schemas.microsoft.com/office/powerpoint/2010/main" val="315873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64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380F3-36F3-C714-61FF-03405395920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Thank you</a:t>
            </a:r>
          </a:p>
        </p:txBody>
      </p:sp>
    </p:spTree>
    <p:extLst>
      <p:ext uri="{BB962C8B-B14F-4D97-AF65-F5344CB8AC3E}">
        <p14:creationId xmlns:p14="http://schemas.microsoft.com/office/powerpoint/2010/main" val="409712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F99C64-AC2F-E7F9-3BEF-B1952E5F3579}"/>
              </a:ext>
            </a:extLst>
          </p:cNvPr>
          <p:cNvSpPr>
            <a:spLocks noGrp="1"/>
          </p:cNvSpPr>
          <p:nvPr>
            <p:ph type="title" idx="4294967295"/>
          </p:nvPr>
        </p:nvSpPr>
        <p:spPr>
          <a:xfrm>
            <a:off x="414338" y="404813"/>
            <a:ext cx="10796587" cy="496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Enquiry Services at the Open University library</a:t>
            </a:r>
          </a:p>
        </p:txBody>
      </p:sp>
      <p:sp>
        <p:nvSpPr>
          <p:cNvPr id="2" name="Text Placeholder 1">
            <a:extLst>
              <a:ext uri="{FF2B5EF4-FFF2-40B4-BE49-F238E27FC236}">
                <a16:creationId xmlns:a16="http://schemas.microsoft.com/office/drawing/2014/main" id="{A3E4CFE7-2A8D-754D-CF25-C3A3430CE734}"/>
              </a:ext>
            </a:extLst>
          </p:cNvPr>
          <p:cNvSpPr>
            <a:spLocks noGrp="1"/>
          </p:cNvSpPr>
          <p:nvPr>
            <p:ph type="body" sz="quarter" idx="12"/>
          </p:nvPr>
        </p:nvSpPr>
        <p:spPr/>
        <p:txBody>
          <a:bodyPr/>
          <a:lstStyle/>
          <a:p>
            <a:r>
              <a:rPr lang="en-GB" sz="2400" dirty="0"/>
              <a:t>Library helpdesk</a:t>
            </a:r>
          </a:p>
        </p:txBody>
      </p:sp>
      <p:sp>
        <p:nvSpPr>
          <p:cNvPr id="8" name="Content Placeholder 7">
            <a:extLst>
              <a:ext uri="{FF2B5EF4-FFF2-40B4-BE49-F238E27FC236}">
                <a16:creationId xmlns:a16="http://schemas.microsoft.com/office/drawing/2014/main" id="{2BF9EDFF-049F-4EE7-4C1C-79AFD4DBF8A9}"/>
              </a:ext>
            </a:extLst>
          </p:cNvPr>
          <p:cNvSpPr>
            <a:spLocks noGrp="1"/>
          </p:cNvSpPr>
          <p:nvPr>
            <p:ph sz="half" idx="2"/>
          </p:nvPr>
        </p:nvSpPr>
        <p:spPr>
          <a:xfrm>
            <a:off x="1001105" y="2642305"/>
            <a:ext cx="5953877" cy="2954931"/>
          </a:xfrm>
        </p:spPr>
        <p:txBody>
          <a:bodyPr/>
          <a:lstStyle/>
          <a:p>
            <a:r>
              <a:rPr lang="en-GB" sz="2000" dirty="0"/>
              <a:t>Team – (Enquiries Manager, 13 librarians, 11 Library Assistants)</a:t>
            </a:r>
          </a:p>
          <a:p>
            <a:r>
              <a:rPr lang="en-GB" sz="2000" dirty="0"/>
              <a:t>Library building</a:t>
            </a:r>
          </a:p>
          <a:p>
            <a:r>
              <a:rPr lang="en-GB" sz="2000" dirty="0"/>
              <a:t>Webchat (24/7)</a:t>
            </a:r>
          </a:p>
          <a:p>
            <a:r>
              <a:rPr lang="en-GB" sz="2000" dirty="0"/>
              <a:t>Phone</a:t>
            </a:r>
          </a:p>
          <a:p>
            <a:r>
              <a:rPr lang="en-GB" sz="2000" dirty="0"/>
              <a:t>Email</a:t>
            </a:r>
          </a:p>
        </p:txBody>
      </p:sp>
      <p:sp>
        <p:nvSpPr>
          <p:cNvPr id="4" name="Text Placeholder 3">
            <a:extLst>
              <a:ext uri="{FF2B5EF4-FFF2-40B4-BE49-F238E27FC236}">
                <a16:creationId xmlns:a16="http://schemas.microsoft.com/office/drawing/2014/main" id="{1DA8E206-5ACD-0A93-1AA6-DF1E2F97898C}"/>
              </a:ext>
            </a:extLst>
          </p:cNvPr>
          <p:cNvSpPr>
            <a:spLocks noGrp="1"/>
          </p:cNvSpPr>
          <p:nvPr>
            <p:ph type="body" sz="quarter" idx="19"/>
          </p:nvPr>
        </p:nvSpPr>
        <p:spPr>
          <a:xfrm>
            <a:off x="7821294" y="1754771"/>
            <a:ext cx="2006198" cy="276120"/>
          </a:xfrm>
        </p:spPr>
        <p:txBody>
          <a:bodyPr/>
          <a:lstStyle/>
          <a:p>
            <a:r>
              <a:rPr lang="en-GB" dirty="0"/>
              <a:t>Front of House</a:t>
            </a:r>
          </a:p>
        </p:txBody>
      </p:sp>
      <p:pic>
        <p:nvPicPr>
          <p:cNvPr id="1026" name="Picture 2" descr="Our helpdesk in the Library building at Walton Hall">
            <a:extLst>
              <a:ext uri="{FF2B5EF4-FFF2-40B4-BE49-F238E27FC236}">
                <a16:creationId xmlns:a16="http://schemas.microsoft.com/office/drawing/2014/main" id="{39751EC7-C895-6EF6-6C7E-248BC4766B4B}"/>
              </a:ext>
            </a:extLst>
          </p:cNvPr>
          <p:cNvPicPr>
            <a:picLocks noGrp="1" noChangeAspect="1" noChangeArrowheads="1"/>
          </p:cNvPicPr>
          <p:nvPr>
            <p:ph sz="half" idx="18"/>
          </p:nvPr>
        </p:nvPicPr>
        <p:blipFill>
          <a:blip r:embed="rId3">
            <a:extLst>
              <a:ext uri="{28A0092B-C50C-407E-A947-70E740481C1C}">
                <a14:useLocalDpi xmlns:a14="http://schemas.microsoft.com/office/drawing/2010/main" val="0"/>
              </a:ext>
            </a:extLst>
          </a:blip>
          <a:srcRect/>
          <a:stretch>
            <a:fillRect/>
          </a:stretch>
        </p:blipFill>
        <p:spPr bwMode="auto">
          <a:xfrm>
            <a:off x="7222043" y="2330545"/>
            <a:ext cx="3073400" cy="3073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63CE02-1D82-E481-660A-6E52A1DD6979}"/>
              </a:ext>
            </a:extLst>
          </p:cNvPr>
          <p:cNvSpPr txBox="1"/>
          <p:nvPr/>
        </p:nvSpPr>
        <p:spPr>
          <a:xfrm>
            <a:off x="5258333" y="6102086"/>
            <a:ext cx="5125922" cy="369332"/>
          </a:xfrm>
          <a:prstGeom prst="rect">
            <a:avLst/>
          </a:prstGeom>
          <a:solidFill>
            <a:srgbClr val="002060"/>
          </a:solidFill>
        </p:spPr>
        <p:txBody>
          <a:bodyPr wrap="square" rtlCol="0">
            <a:spAutoFit/>
          </a:bodyPr>
          <a:lstStyle/>
          <a:p>
            <a:r>
              <a:rPr lang="en-GB" b="1" dirty="0">
                <a:solidFill>
                  <a:schemeClr val="bg1"/>
                </a:solidFill>
              </a:rPr>
              <a:t>Find us at https://university.open.ac.uk/library/</a:t>
            </a:r>
          </a:p>
        </p:txBody>
      </p:sp>
    </p:spTree>
    <p:extLst>
      <p:ext uri="{BB962C8B-B14F-4D97-AF65-F5344CB8AC3E}">
        <p14:creationId xmlns:p14="http://schemas.microsoft.com/office/powerpoint/2010/main" val="22352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86DB3D5-1578-9273-E3CB-8BB8120316E5}"/>
              </a:ext>
            </a:extLst>
          </p:cNvPr>
          <p:cNvSpPr>
            <a:spLocks noGrp="1"/>
          </p:cNvSpPr>
          <p:nvPr>
            <p:ph type="title" idx="4294967295"/>
          </p:nvPr>
        </p:nvSpPr>
        <p:spPr>
          <a:xfrm>
            <a:off x="414338" y="404813"/>
            <a:ext cx="10766425" cy="496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October 2025 Statistics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endParaRPr>
          </a:p>
        </p:txBody>
      </p:sp>
      <p:sp>
        <p:nvSpPr>
          <p:cNvPr id="12" name="Text Placeholder 11">
            <a:extLst>
              <a:ext uri="{FF2B5EF4-FFF2-40B4-BE49-F238E27FC236}">
                <a16:creationId xmlns:a16="http://schemas.microsoft.com/office/drawing/2014/main" id="{C0070CD6-F2AF-BF5B-2220-253FF14EC65B}"/>
              </a:ext>
            </a:extLst>
          </p:cNvPr>
          <p:cNvSpPr>
            <a:spLocks noGrp="1"/>
          </p:cNvSpPr>
          <p:nvPr>
            <p:ph type="body" sz="quarter" idx="15"/>
          </p:nvPr>
        </p:nvSpPr>
        <p:spPr>
          <a:xfrm>
            <a:off x="1046825" y="2120034"/>
            <a:ext cx="9591229" cy="3046326"/>
          </a:xfrm>
        </p:spPr>
        <p:txBody>
          <a:bodyPr/>
          <a:lstStyle/>
          <a:p>
            <a:r>
              <a:rPr lang="en-GB" sz="2400" dirty="0"/>
              <a:t>432 webchats in opening hours plus 257 out of hours</a:t>
            </a:r>
          </a:p>
          <a:p>
            <a:r>
              <a:rPr lang="en-GB" sz="2400" dirty="0"/>
              <a:t>673 emails received</a:t>
            </a:r>
          </a:p>
          <a:p>
            <a:r>
              <a:rPr lang="en-GB" sz="2400" dirty="0"/>
              <a:t>278 Face to face enquiries</a:t>
            </a:r>
          </a:p>
          <a:p>
            <a:r>
              <a:rPr lang="en-GB" sz="2400" dirty="0"/>
              <a:t>122 phone calls </a:t>
            </a:r>
          </a:p>
          <a:p>
            <a:endParaRPr lang="en-GB" sz="2400" dirty="0"/>
          </a:p>
        </p:txBody>
      </p:sp>
    </p:spTree>
    <p:extLst>
      <p:ext uri="{BB962C8B-B14F-4D97-AF65-F5344CB8AC3E}">
        <p14:creationId xmlns:p14="http://schemas.microsoft.com/office/powerpoint/2010/main" val="333564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73F44F-5E70-A201-560E-764D07F82C57}"/>
              </a:ext>
            </a:extLst>
          </p:cNvPr>
          <p:cNvSpPr>
            <a:spLocks noGrp="1"/>
          </p:cNvSpPr>
          <p:nvPr>
            <p:ph type="title" idx="4294967295"/>
          </p:nvPr>
        </p:nvSpPr>
        <p:spPr>
          <a:xfrm>
            <a:off x="414338" y="404813"/>
            <a:ext cx="10766425" cy="496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What prompted our pilot?</a:t>
            </a:r>
          </a:p>
        </p:txBody>
      </p:sp>
      <p:sp>
        <p:nvSpPr>
          <p:cNvPr id="6" name="Text Placeholder 5">
            <a:extLst>
              <a:ext uri="{FF2B5EF4-FFF2-40B4-BE49-F238E27FC236}">
                <a16:creationId xmlns:a16="http://schemas.microsoft.com/office/drawing/2014/main" id="{FF23040B-B8A3-C164-23C0-622A5BDA631F}"/>
              </a:ext>
            </a:extLst>
          </p:cNvPr>
          <p:cNvSpPr>
            <a:spLocks noGrp="1"/>
          </p:cNvSpPr>
          <p:nvPr>
            <p:ph type="body" sz="quarter" idx="15"/>
          </p:nvPr>
        </p:nvSpPr>
        <p:spPr>
          <a:xfrm>
            <a:off x="1023965" y="1608657"/>
            <a:ext cx="9591229" cy="3640686"/>
          </a:xfrm>
        </p:spPr>
        <p:txBody>
          <a:bodyPr/>
          <a:lstStyle/>
          <a:p>
            <a:r>
              <a:rPr lang="en-GB" sz="2000" dirty="0">
                <a:solidFill>
                  <a:schemeClr val="tx1"/>
                </a:solidFill>
              </a:rPr>
              <a:t>8,675 webchats answered in 2023 </a:t>
            </a:r>
          </a:p>
          <a:p>
            <a:r>
              <a:rPr lang="en-GB" sz="2000" dirty="0">
                <a:solidFill>
                  <a:schemeClr val="tx1"/>
                </a:solidFill>
              </a:rPr>
              <a:t>1,902 of these included a link to a library webpage</a:t>
            </a:r>
          </a:p>
          <a:p>
            <a:r>
              <a:rPr lang="en-GB" sz="2000" dirty="0">
                <a:solidFill>
                  <a:schemeClr val="tx1"/>
                </a:solidFill>
              </a:rPr>
              <a:t>216 of these transactions were simple and could be answered quickly by a chatbot</a:t>
            </a:r>
          </a:p>
          <a:p>
            <a:r>
              <a:rPr lang="en-GB" sz="2000" dirty="0">
                <a:solidFill>
                  <a:schemeClr val="tx1"/>
                </a:solidFill>
              </a:rPr>
              <a:t>A further 595 could be answered by a chatbot given the right response</a:t>
            </a:r>
          </a:p>
          <a:p>
            <a:r>
              <a:rPr lang="en-GB" sz="2000" dirty="0">
                <a:solidFill>
                  <a:schemeClr val="tx1"/>
                </a:solidFill>
              </a:rPr>
              <a:t>Approximately 9% of our webchat enquiries could be handled by a chatbot. </a:t>
            </a:r>
          </a:p>
          <a:p>
            <a:r>
              <a:rPr lang="en-GB" sz="2000" dirty="0">
                <a:solidFill>
                  <a:schemeClr val="tx1"/>
                </a:solidFill>
              </a:rPr>
              <a:t>Estimated time saving of 34 hours per annum</a:t>
            </a:r>
          </a:p>
          <a:p>
            <a:endParaRPr lang="en-GB" sz="2000" dirty="0"/>
          </a:p>
        </p:txBody>
      </p:sp>
    </p:spTree>
    <p:extLst>
      <p:ext uri="{BB962C8B-B14F-4D97-AF65-F5344CB8AC3E}">
        <p14:creationId xmlns:p14="http://schemas.microsoft.com/office/powerpoint/2010/main" val="307025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A249-3EBF-675A-39DC-DA04274DDC98}"/>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EEBCA99A-AC23-373D-A592-4102077A8449}"/>
              </a:ext>
            </a:extLst>
          </p:cNvPr>
          <p:cNvSpPr>
            <a:spLocks noGrp="1"/>
          </p:cNvSpPr>
          <p:nvPr>
            <p:ph type="title" idx="4294967295"/>
          </p:nvPr>
        </p:nvSpPr>
        <p:spPr>
          <a:xfrm>
            <a:off x="413915" y="404664"/>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lang="en-GB" sz="3000" dirty="0">
                <a:solidFill>
                  <a:srgbClr val="000000"/>
                </a:solidFill>
                <a:latin typeface="Poppins SemiBold"/>
                <a:ea typeface="+mn-ea"/>
                <a:cs typeface="Poppins SemiBold"/>
              </a:rPr>
              <a:t>Designing the workflows</a:t>
            </a:r>
            <a:endParaRPr lang="en-US" dirty="0">
              <a:ea typeface="+mn-ea"/>
            </a:endParaRPr>
          </a:p>
        </p:txBody>
      </p:sp>
      <p:sp>
        <p:nvSpPr>
          <p:cNvPr id="12" name="Text Placeholder 11">
            <a:extLst>
              <a:ext uri="{FF2B5EF4-FFF2-40B4-BE49-F238E27FC236}">
                <a16:creationId xmlns:a16="http://schemas.microsoft.com/office/drawing/2014/main" id="{EE9A0CA5-271A-C3E7-2348-3010823BCE89}"/>
              </a:ext>
            </a:extLst>
          </p:cNvPr>
          <p:cNvSpPr>
            <a:spLocks noGrp="1"/>
          </p:cNvSpPr>
          <p:nvPr>
            <p:ph type="body" sz="quarter" idx="25"/>
          </p:nvPr>
        </p:nvSpPr>
        <p:spPr/>
        <p:txBody>
          <a:bodyPr lIns="91440" tIns="45720" rIns="91440" bIns="45720" anchor="t">
            <a:noAutofit/>
          </a:bodyPr>
          <a:lstStyle/>
          <a:p>
            <a:r>
              <a:rPr lang="en-GB" dirty="0">
                <a:latin typeface="Poppins"/>
                <a:cs typeface="Poppins"/>
              </a:rPr>
              <a:t>Student enquiries and website traffic</a:t>
            </a:r>
            <a:endParaRPr lang="en-US" dirty="0"/>
          </a:p>
        </p:txBody>
      </p:sp>
      <p:sp>
        <p:nvSpPr>
          <p:cNvPr id="2" name="TextBox 1">
            <a:extLst>
              <a:ext uri="{FF2B5EF4-FFF2-40B4-BE49-F238E27FC236}">
                <a16:creationId xmlns:a16="http://schemas.microsoft.com/office/drawing/2014/main" id="{8AE1BE24-A30E-5A35-62E2-5CCA03AC8E8E}"/>
              </a:ext>
            </a:extLst>
          </p:cNvPr>
          <p:cNvSpPr txBox="1"/>
          <p:nvPr/>
        </p:nvSpPr>
        <p:spPr>
          <a:xfrm>
            <a:off x="413915" y="1510996"/>
            <a:ext cx="11144388" cy="1477328"/>
          </a:xfrm>
          <a:prstGeom prst="rect">
            <a:avLst/>
          </a:prstGeom>
          <a:noFill/>
        </p:spPr>
        <p:txBody>
          <a:bodyPr wrap="square" lIns="91440" tIns="45720" rIns="91440" bIns="45720" rtlCol="0" anchor="t">
            <a:spAutoFit/>
          </a:bodyPr>
          <a:lstStyle/>
          <a:p>
            <a:pPr marL="285750" indent="-285750">
              <a:buFont typeface="Arial"/>
              <a:buChar char="•"/>
            </a:pPr>
            <a:r>
              <a:rPr lang="en-GB" dirty="0"/>
              <a:t>The chosen Chatbot was appropriate for our budget and was easily configurable. However, it did not use natural language chat, it was not AI driven, but rather uses workflows</a:t>
            </a:r>
          </a:p>
          <a:p>
            <a:pPr marL="285750" indent="-285750">
              <a:buFont typeface="Arial"/>
              <a:buChar char="•"/>
            </a:pPr>
            <a:endParaRPr lang="en-GB" dirty="0"/>
          </a:p>
          <a:p>
            <a:pPr marL="285750" indent="-285750">
              <a:buFont typeface="Arial"/>
              <a:buChar char="•"/>
            </a:pPr>
            <a:r>
              <a:rPr lang="en-GB" dirty="0"/>
              <a:t>These workflows had to be decided and built in the system before the Chatbot could be launched</a:t>
            </a:r>
          </a:p>
          <a:p>
            <a:pPr marL="285750" indent="-285750">
              <a:buFont typeface="Arial"/>
              <a:buChar char="•"/>
            </a:pPr>
            <a:endParaRPr lang="en-GB" dirty="0"/>
          </a:p>
        </p:txBody>
      </p:sp>
      <p:sp>
        <p:nvSpPr>
          <p:cNvPr id="4" name="TextBox 3">
            <a:extLst>
              <a:ext uri="{FF2B5EF4-FFF2-40B4-BE49-F238E27FC236}">
                <a16:creationId xmlns:a16="http://schemas.microsoft.com/office/drawing/2014/main" id="{53814381-6523-E9A6-450D-FA8943F0C7C7}"/>
              </a:ext>
            </a:extLst>
          </p:cNvPr>
          <p:cNvSpPr txBox="1"/>
          <p:nvPr/>
        </p:nvSpPr>
        <p:spPr>
          <a:xfrm>
            <a:off x="410935" y="2988128"/>
            <a:ext cx="671648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dirty="0"/>
              <a:t>Using a year's worth of data from existing webchat services, we ascertained the most popular categories of enquiry </a:t>
            </a:r>
          </a:p>
          <a:p>
            <a:pPr marL="285750" indent="-285750">
              <a:buFont typeface="Arial,Sans-Serif"/>
              <a:buChar char="•"/>
            </a:pPr>
            <a:endParaRPr lang="en-GB" dirty="0"/>
          </a:p>
          <a:p>
            <a:pPr marL="285750" indent="-285750">
              <a:buFont typeface="Arial,Sans-Serif"/>
              <a:buChar char="•"/>
            </a:pPr>
            <a:r>
              <a:rPr lang="en-GB" dirty="0"/>
              <a:t>This was compared with the most popular pages on the Library website, using Google Analytics, to see what users were already engaging with</a:t>
            </a:r>
          </a:p>
          <a:p>
            <a:pPr marL="285750" indent="-285750">
              <a:buFont typeface="Arial,Sans-Serif"/>
              <a:buChar char="•"/>
            </a:pPr>
            <a:endParaRPr lang="en-GB" dirty="0"/>
          </a:p>
          <a:p>
            <a:pPr marL="285750" indent="-285750">
              <a:buFont typeface="Arial,Sans-Serif"/>
              <a:buChar char="•"/>
            </a:pPr>
            <a:r>
              <a:rPr lang="en-GB" dirty="0"/>
              <a:t>The combination of these insights allowed us to build workflows that addressed these queries and topics</a:t>
            </a:r>
            <a:endParaRPr lang="en-US" dirty="0"/>
          </a:p>
          <a:p>
            <a:pPr algn="l"/>
            <a:endParaRPr lang="en-GB" dirty="0"/>
          </a:p>
        </p:txBody>
      </p:sp>
      <p:pic>
        <p:nvPicPr>
          <p:cNvPr id="3" name="Picture 2" descr="Screenshot of the OU Library ChatBot, including the categories: Library opening hours, Using another library, referencing, searching the online library, I have a technical problem, I have a different issue">
            <a:extLst>
              <a:ext uri="{FF2B5EF4-FFF2-40B4-BE49-F238E27FC236}">
                <a16:creationId xmlns:a16="http://schemas.microsoft.com/office/drawing/2014/main" id="{0DD7DB45-85B4-25CD-B5E1-6E00D9F08E68}"/>
              </a:ext>
            </a:extLst>
          </p:cNvPr>
          <p:cNvPicPr>
            <a:picLocks noChangeAspect="1"/>
          </p:cNvPicPr>
          <p:nvPr/>
        </p:nvPicPr>
        <p:blipFill>
          <a:blip r:embed="rId3"/>
          <a:stretch>
            <a:fillRect/>
          </a:stretch>
        </p:blipFill>
        <p:spPr>
          <a:xfrm>
            <a:off x="7459435" y="3301092"/>
            <a:ext cx="4098472" cy="3140529"/>
          </a:xfrm>
          <a:prstGeom prst="rect">
            <a:avLst/>
          </a:prstGeom>
        </p:spPr>
      </p:pic>
    </p:spTree>
    <p:extLst>
      <p:ext uri="{BB962C8B-B14F-4D97-AF65-F5344CB8AC3E}">
        <p14:creationId xmlns:p14="http://schemas.microsoft.com/office/powerpoint/2010/main" val="233103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0">
            <a:extLst>
              <a:ext uri="{FF2B5EF4-FFF2-40B4-BE49-F238E27FC236}">
                <a16:creationId xmlns:a16="http://schemas.microsoft.com/office/drawing/2014/main" id="{CC71A927-0425-216B-091E-DBE0E9A81BB1}"/>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lang="en-GB" sz="3000" b="1" dirty="0">
                <a:solidFill>
                  <a:srgbClr val="060645"/>
                </a:solidFill>
                <a:latin typeface="Poppins SemiBold"/>
                <a:ea typeface="+mn-ea"/>
                <a:cs typeface="Poppins SemiBold"/>
              </a:rPr>
              <a:t>Usability testing – Chatbot on Library Search</a:t>
            </a:r>
            <a:endParaRPr lang="en-US" dirty="0">
              <a:ea typeface="+mn-ea"/>
            </a:endParaRPr>
          </a:p>
        </p:txBody>
      </p:sp>
      <p:sp>
        <p:nvSpPr>
          <p:cNvPr id="2" name="TextBox 1">
            <a:extLst>
              <a:ext uri="{FF2B5EF4-FFF2-40B4-BE49-F238E27FC236}">
                <a16:creationId xmlns:a16="http://schemas.microsoft.com/office/drawing/2014/main" id="{261FC678-620F-F2EB-954A-A7B976CD85D6}"/>
              </a:ext>
            </a:extLst>
          </p:cNvPr>
          <p:cNvSpPr txBox="1"/>
          <p:nvPr/>
        </p:nvSpPr>
        <p:spPr>
          <a:xfrm>
            <a:off x="413915" y="1175708"/>
            <a:ext cx="11524474" cy="4524315"/>
          </a:xfrm>
          <a:prstGeom prst="rect">
            <a:avLst/>
          </a:prstGeom>
          <a:noFill/>
        </p:spPr>
        <p:txBody>
          <a:bodyPr wrap="square">
            <a:spAutoFit/>
          </a:bodyPr>
          <a:lstStyle/>
          <a:p>
            <a:r>
              <a:rPr lang="en-GB"/>
              <a:t>To gain feedback from users about the usefulness and effectiveness. Usability testing helps us identify when and where users succeed and fail, it helps us to gain a better understanding of users' behaviours and goals.</a:t>
            </a:r>
          </a:p>
          <a:p>
            <a:endParaRPr lang="en-GB"/>
          </a:p>
          <a:p>
            <a:r>
              <a:rPr lang="en-GB"/>
              <a:t>By conducting usability testing, we can evaluate the following qualities:</a:t>
            </a:r>
          </a:p>
          <a:p>
            <a:endParaRPr lang="en-GB"/>
          </a:p>
          <a:p>
            <a:pPr marL="342900" indent="-342900">
              <a:buFont typeface="Arial" panose="020B0604020202020204" pitchFamily="34" charset="0"/>
              <a:buChar char="•"/>
            </a:pPr>
            <a:r>
              <a:rPr lang="en-GB"/>
              <a:t>Effectiveness: enables the user to easily accomplish the task</a:t>
            </a:r>
          </a:p>
          <a:p>
            <a:r>
              <a:rPr lang="en-GB"/>
              <a:t> </a:t>
            </a:r>
          </a:p>
          <a:p>
            <a:pPr marL="342900" indent="-342900">
              <a:buFont typeface="Arial" panose="020B0604020202020204" pitchFamily="34" charset="0"/>
              <a:buChar char="•"/>
            </a:pPr>
            <a:r>
              <a:rPr lang="en-GB"/>
              <a:t>Efficiency: enables the user to accomplish a task quickly, with a minimum number of steps</a:t>
            </a:r>
          </a:p>
          <a:p>
            <a:endParaRPr lang="en-GB"/>
          </a:p>
          <a:p>
            <a:pPr marL="342900" indent="-342900">
              <a:buFont typeface="Arial" panose="020B0604020202020204" pitchFamily="34" charset="0"/>
              <a:buChar char="•"/>
            </a:pPr>
            <a:r>
              <a:rPr lang="en-GB"/>
              <a:t>Attractiveness: the user interface is visually appealing</a:t>
            </a:r>
          </a:p>
          <a:p>
            <a:endParaRPr lang="en-GB"/>
          </a:p>
          <a:p>
            <a:pPr marL="342900" indent="-342900">
              <a:buFont typeface="Arial" panose="020B0604020202020204" pitchFamily="34" charset="0"/>
              <a:buChar char="•"/>
            </a:pPr>
            <a:r>
              <a:rPr lang="en-GB"/>
              <a:t>Learnability: easy to learn how to use</a:t>
            </a:r>
          </a:p>
          <a:p>
            <a:endParaRPr lang="en-GB"/>
          </a:p>
          <a:p>
            <a:pPr marL="342900" indent="-342900">
              <a:buFont typeface="Arial" panose="020B0604020202020204" pitchFamily="34" charset="0"/>
              <a:buChar char="•"/>
            </a:pPr>
            <a:r>
              <a:rPr lang="en-GB"/>
              <a:t>Memorability: easy to remember how to use </a:t>
            </a:r>
          </a:p>
          <a:p>
            <a:endParaRPr lang="en-GB"/>
          </a:p>
        </p:txBody>
      </p:sp>
    </p:spTree>
    <p:extLst>
      <p:ext uri="{BB962C8B-B14F-4D97-AF65-F5344CB8AC3E}">
        <p14:creationId xmlns:p14="http://schemas.microsoft.com/office/powerpoint/2010/main" val="7247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title" idx="4294967295"/>
          </p:nvPr>
        </p:nvSpPr>
        <p:spPr>
          <a:xfrm>
            <a:off x="413915" y="404664"/>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srgbClr val="000000"/>
                </a:solidFill>
                <a:effectLst/>
                <a:uLnTx/>
                <a:uFillTx/>
                <a:latin typeface="Poppins SemiBold"/>
                <a:ea typeface="+mn-ea"/>
                <a:cs typeface="Poppins SemiBold"/>
              </a:rPr>
              <a:t>Participant turnout – November 2024</a:t>
            </a:r>
            <a:endParaRPr lang="en-GB" sz="3000" b="0" i="0" u="none" strike="noStrike" kern="1200" cap="none" spc="0" normalizeH="0" baseline="0" noProof="0" dirty="0">
              <a:ln>
                <a:noFill/>
              </a:ln>
              <a:solidFill>
                <a:srgbClr val="000000"/>
              </a:solidFill>
              <a:effectLst/>
              <a:uLnTx/>
              <a:uFillTx/>
              <a:latin typeface="Poppins SemiBold"/>
              <a:ea typeface="+mn-ea"/>
              <a:cs typeface="Poppins SemiBold"/>
            </a:endParaRP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5"/>
          </p:nvPr>
        </p:nvSpPr>
        <p:spPr/>
        <p:txBody>
          <a:bodyPr lIns="91440" tIns="45720" rIns="91440" bIns="45720" anchor="t">
            <a:noAutofit/>
          </a:bodyPr>
          <a:lstStyle/>
          <a:p>
            <a:r>
              <a:rPr lang="en-GB">
                <a:latin typeface="Poppins"/>
                <a:cs typeface="Poppins"/>
              </a:rPr>
              <a:t>Library Search (Primo VE)</a:t>
            </a:r>
          </a:p>
        </p:txBody>
      </p:sp>
      <p:sp>
        <p:nvSpPr>
          <p:cNvPr id="2" name="TextBox 1">
            <a:extLst>
              <a:ext uri="{FF2B5EF4-FFF2-40B4-BE49-F238E27FC236}">
                <a16:creationId xmlns:a16="http://schemas.microsoft.com/office/drawing/2014/main" id="{8ABF0809-A61B-FB2E-B818-0F3C654B5102}"/>
              </a:ext>
            </a:extLst>
          </p:cNvPr>
          <p:cNvSpPr txBox="1"/>
          <p:nvPr/>
        </p:nvSpPr>
        <p:spPr>
          <a:xfrm>
            <a:off x="413915" y="1859339"/>
            <a:ext cx="11579817" cy="3416320"/>
          </a:xfrm>
          <a:prstGeom prst="rect">
            <a:avLst/>
          </a:prstGeom>
          <a:noFill/>
        </p:spPr>
        <p:txBody>
          <a:bodyPr wrap="square" lIns="91440" tIns="45720" rIns="91440" bIns="45720" rtlCol="0" anchor="t">
            <a:spAutoFit/>
          </a:bodyPr>
          <a:lstStyle/>
          <a:p>
            <a:r>
              <a:rPr lang="en-GB" dirty="0"/>
              <a:t>Users: OU staff, OU student, postgraduate researchers (PGRs).</a:t>
            </a:r>
          </a:p>
          <a:p>
            <a:endParaRPr lang="en-GB"/>
          </a:p>
          <a:p>
            <a:pPr marL="285750" indent="-285750">
              <a:buFont typeface="Arial"/>
              <a:buChar char="•"/>
            </a:pPr>
            <a:r>
              <a:rPr lang="en-GB" dirty="0"/>
              <a:t>Usability </a:t>
            </a:r>
            <a:r>
              <a:rPr lang="en-GB" dirty="0">
                <a:latin typeface="Aptos" panose="02110004020202020204"/>
                <a:cs typeface="Poppins"/>
              </a:rPr>
              <a:t>testing</a:t>
            </a:r>
            <a:r>
              <a:rPr lang="en-GB" dirty="0"/>
              <a:t> was conducted between Mon 25/11/2024 – Fri 29/11/2024</a:t>
            </a:r>
            <a:endParaRPr lang="en-GB" dirty="0">
              <a:cs typeface="Poppins"/>
            </a:endParaRPr>
          </a:p>
          <a:p>
            <a:pPr marL="285750" indent="-285750">
              <a:buFont typeface="Arial"/>
              <a:buChar char="•"/>
            </a:pPr>
            <a:endParaRPr lang="en-GB">
              <a:cs typeface="Poppins"/>
            </a:endParaRPr>
          </a:p>
          <a:p>
            <a:pPr marL="285750" indent="-285750">
              <a:buFont typeface="Arial"/>
              <a:buChar char="•"/>
            </a:pPr>
            <a:r>
              <a:rPr lang="en-GB" dirty="0"/>
              <a:t>The original number of people invited to participate: </a:t>
            </a:r>
            <a:r>
              <a:rPr lang="en-GB" dirty="0">
                <a:solidFill>
                  <a:srgbClr val="060645"/>
                </a:solidFill>
              </a:rPr>
              <a:t>7 members of staff, </a:t>
            </a:r>
            <a:r>
              <a:rPr lang="en-GB" dirty="0"/>
              <a:t>6 PGRs and 12 students. </a:t>
            </a:r>
          </a:p>
          <a:p>
            <a:pPr marL="285750" indent="-285750">
              <a:buFont typeface="Arial"/>
              <a:buChar char="•"/>
            </a:pPr>
            <a:endParaRPr lang="en-GB"/>
          </a:p>
          <a:p>
            <a:pPr marL="285750" indent="-285750">
              <a:buFont typeface="Arial"/>
              <a:buChar char="•"/>
            </a:pPr>
            <a:r>
              <a:rPr lang="en-GB" dirty="0"/>
              <a:t>When</a:t>
            </a:r>
            <a:r>
              <a:rPr lang="en-GB" dirty="0">
                <a:cs typeface="Poppins"/>
              </a:rPr>
              <a:t> we reached our quota of 5 in each user group, we cancelled remaining sessions. Users were informed that this may happen. Unfortunately, we had 3 students cancel at short notice and 5 student no-shows. This remains the trickiest user group to recruit for, despite offering financial incentives.</a:t>
            </a:r>
            <a:endParaRPr lang="en-GB" dirty="0"/>
          </a:p>
          <a:p>
            <a:pPr marL="285750" indent="-285750">
              <a:buFont typeface="Arial"/>
              <a:buChar char="•"/>
            </a:pPr>
            <a:endParaRPr lang="en-GB">
              <a:cs typeface="Poppins"/>
            </a:endParaRPr>
          </a:p>
          <a:p>
            <a:pPr marL="285750" indent="-285750">
              <a:buFont typeface="Arial"/>
              <a:buChar char="•"/>
            </a:pPr>
            <a:r>
              <a:rPr lang="en-GB" dirty="0"/>
              <a:t>The actual number of participants from each user group who engaged: </a:t>
            </a:r>
            <a:r>
              <a:rPr lang="en-GB" dirty="0">
                <a:solidFill>
                  <a:srgbClr val="060645"/>
                </a:solidFill>
              </a:rPr>
              <a:t>5 members of staff, 5 PGRs and 4 students. </a:t>
            </a:r>
            <a:r>
              <a:rPr lang="en-GB" b="1" dirty="0"/>
              <a:t>14 participants in total!</a:t>
            </a:r>
            <a:endParaRPr lang="en-GB" b="1" dirty="0">
              <a:solidFill>
                <a:srgbClr val="FF0000"/>
              </a:solidFill>
              <a:cs typeface="Poppins"/>
            </a:endParaRPr>
          </a:p>
        </p:txBody>
      </p:sp>
    </p:spTree>
    <p:extLst>
      <p:ext uri="{BB962C8B-B14F-4D97-AF65-F5344CB8AC3E}">
        <p14:creationId xmlns:p14="http://schemas.microsoft.com/office/powerpoint/2010/main" val="331027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73F0-18F6-83C0-CA0A-415B95A96208}"/>
            </a:ext>
          </a:extLst>
        </p:cNvPr>
        <p:cNvGrpSpPr/>
        <p:nvPr/>
      </p:nvGrpSpPr>
      <p:grpSpPr>
        <a:xfrm>
          <a:off x="0" y="0"/>
          <a:ext cx="0" cy="0"/>
          <a:chOff x="0" y="0"/>
          <a:chExt cx="0" cy="0"/>
        </a:xfrm>
      </p:grpSpPr>
      <p:sp>
        <p:nvSpPr>
          <p:cNvPr id="30" name="Text Placeholder 10">
            <a:extLst>
              <a:ext uri="{FF2B5EF4-FFF2-40B4-BE49-F238E27FC236}">
                <a16:creationId xmlns:a16="http://schemas.microsoft.com/office/drawing/2014/main" id="{B58BFCAC-8D76-5B0C-899E-0B817CD975B9}"/>
              </a:ext>
            </a:extLst>
          </p:cNvPr>
          <p:cNvSpPr>
            <a:spLocks noGrp="1"/>
          </p:cNvSpPr>
          <p:nvPr>
            <p:ph type="title" idx="4294967295"/>
          </p:nvPr>
        </p:nvSpPr>
        <p:spPr>
          <a:xfrm>
            <a:off x="413915" y="404664"/>
            <a:ext cx="10797426"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lang="en-GB" sz="3000" b="1">
                <a:solidFill>
                  <a:srgbClr val="060645"/>
                </a:solidFill>
                <a:latin typeface="Poppins SemiBold"/>
                <a:ea typeface="+mn-ea"/>
                <a:cs typeface="Poppins SemiBold"/>
              </a:rPr>
              <a:t>Results and recommendations</a:t>
            </a:r>
            <a:endPar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endParaRPr>
          </a:p>
        </p:txBody>
      </p:sp>
      <p:sp>
        <p:nvSpPr>
          <p:cNvPr id="19" name="Text Placeholder 5">
            <a:extLst>
              <a:ext uri="{FF2B5EF4-FFF2-40B4-BE49-F238E27FC236}">
                <a16:creationId xmlns:a16="http://schemas.microsoft.com/office/drawing/2014/main" id="{0E6A6E47-0D33-F39A-1F8B-32A784AEE4AB}"/>
              </a:ext>
            </a:extLst>
          </p:cNvPr>
          <p:cNvSpPr>
            <a:spLocks noGrp="1"/>
          </p:cNvSpPr>
          <p:nvPr>
            <p:ph type="body" sz="quarter" idx="14"/>
          </p:nvPr>
        </p:nvSpPr>
        <p:spPr>
          <a:xfrm>
            <a:off x="440927" y="923159"/>
            <a:ext cx="5492945" cy="3762604"/>
          </a:xfrm>
        </p:spPr>
        <p:txBody>
          <a:bodyPr vert="horz" lIns="91440" tIns="45720" rIns="91440" bIns="45720" rtlCol="0" anchor="t">
            <a:noAutofit/>
          </a:bodyPr>
          <a:lstStyle/>
          <a:p>
            <a:pPr>
              <a:lnSpc>
                <a:spcPct val="100000"/>
              </a:lnSpc>
              <a:spcAft>
                <a:spcPts val="0"/>
              </a:spcAft>
            </a:pPr>
            <a:endParaRPr lang="en-GB" sz="1800"/>
          </a:p>
          <a:p>
            <a:pPr marL="285750" indent="-285750">
              <a:lnSpc>
                <a:spcPct val="100000"/>
              </a:lnSpc>
              <a:spcAft>
                <a:spcPts val="0"/>
              </a:spcAft>
              <a:buFont typeface="Arial" panose="020B0604020202020204" pitchFamily="34" charset="0"/>
              <a:buChar char="•"/>
            </a:pPr>
            <a:r>
              <a:rPr lang="en-GB" sz="1800" dirty="0">
                <a:latin typeface="Aptos"/>
                <a:cs typeface="Poppins"/>
              </a:rPr>
              <a:t>11 out of 14 participants did not use the Chatbot for help.</a:t>
            </a:r>
          </a:p>
          <a:p>
            <a:pPr marL="285750" indent="-285750">
              <a:lnSpc>
                <a:spcPct val="100000"/>
              </a:lnSpc>
              <a:spcAft>
                <a:spcPts val="0"/>
              </a:spcAft>
              <a:buFont typeface="Arial" panose="020B0604020202020204" pitchFamily="34" charset="0"/>
              <a:buChar char="•"/>
            </a:pPr>
            <a:endParaRPr lang="en-GB" sz="1800" dirty="0">
              <a:latin typeface="Aptos"/>
            </a:endParaRPr>
          </a:p>
          <a:p>
            <a:pPr marL="285750" indent="-285750">
              <a:lnSpc>
                <a:spcPct val="100000"/>
              </a:lnSpc>
              <a:spcAft>
                <a:spcPts val="0"/>
              </a:spcAft>
              <a:buFont typeface="Arial" panose="020B0604020202020204" pitchFamily="34" charset="0"/>
              <a:buChar char="•"/>
            </a:pPr>
            <a:r>
              <a:rPr lang="en-GB" sz="1800" dirty="0">
                <a:latin typeface="Aptos"/>
                <a:cs typeface="Poppins"/>
              </a:rPr>
              <a:t>8 out of 14 participants didn’t notice the Chatbot. In some instances, the chatbot presented technical issues, making it unusable</a:t>
            </a:r>
          </a:p>
          <a:p>
            <a:pPr marL="285750" indent="-285750">
              <a:lnSpc>
                <a:spcPct val="100000"/>
              </a:lnSpc>
              <a:spcAft>
                <a:spcPts val="0"/>
              </a:spcAft>
              <a:buFont typeface="Arial" panose="020B0604020202020204" pitchFamily="34" charset="0"/>
              <a:buChar char="•"/>
            </a:pPr>
            <a:endParaRPr lang="en-GB" sz="1800" dirty="0">
              <a:latin typeface="Aptos"/>
            </a:endParaRPr>
          </a:p>
          <a:p>
            <a:pPr marL="285750" indent="-285750">
              <a:lnSpc>
                <a:spcPct val="100000"/>
              </a:lnSpc>
              <a:spcAft>
                <a:spcPts val="0"/>
              </a:spcAft>
              <a:buFont typeface="Arial" panose="020B0604020202020204" pitchFamily="34" charset="0"/>
              <a:buChar char="•"/>
            </a:pPr>
            <a:r>
              <a:rPr lang="en-GB" sz="1800" dirty="0">
                <a:latin typeface="Aptos"/>
                <a:cs typeface="Poppins"/>
              </a:rPr>
              <a:t>10 out of 14 participants said the visibility needed improvement after being prompted.</a:t>
            </a:r>
          </a:p>
          <a:p>
            <a:pPr marL="285750" indent="-285750">
              <a:lnSpc>
                <a:spcPct val="100000"/>
              </a:lnSpc>
              <a:spcAft>
                <a:spcPts val="0"/>
              </a:spcAft>
              <a:buFont typeface="Arial" panose="020B0604020202020204" pitchFamily="34" charset="0"/>
              <a:buChar char="•"/>
            </a:pPr>
            <a:endParaRPr lang="en-GB" sz="1800" dirty="0">
              <a:latin typeface="Aptos"/>
              <a:cs typeface="Poppins"/>
            </a:endParaRPr>
          </a:p>
          <a:p>
            <a:pPr marL="285750" indent="-285750">
              <a:lnSpc>
                <a:spcPct val="100000"/>
              </a:lnSpc>
              <a:spcAft>
                <a:spcPts val="0"/>
              </a:spcAft>
              <a:buFont typeface="Arial,Sans-Serif" panose="020B0604020202020204" pitchFamily="34" charset="0"/>
              <a:buChar char="•"/>
            </a:pPr>
            <a:r>
              <a:rPr lang="en-GB" sz="1800">
                <a:latin typeface="Aptos"/>
                <a:cs typeface="Poppins"/>
              </a:rPr>
              <a:t>Only one person liked their experience with the chatbot.</a:t>
            </a:r>
            <a:endParaRPr lang="en-US" sz="1800">
              <a:latin typeface="Aptos"/>
              <a:cs typeface="Poppins"/>
            </a:endParaRPr>
          </a:p>
          <a:p>
            <a:pPr marL="285750" indent="-285750">
              <a:lnSpc>
                <a:spcPct val="100000"/>
              </a:lnSpc>
              <a:spcAft>
                <a:spcPts val="0"/>
              </a:spcAft>
              <a:buFont typeface="Arial,Sans-Serif" panose="020B0604020202020204" pitchFamily="34" charset="0"/>
              <a:buChar char="•"/>
            </a:pPr>
            <a:endParaRPr lang="en-GB" sz="1800" dirty="0">
              <a:latin typeface="Aptos"/>
              <a:cs typeface="Poppins"/>
            </a:endParaRPr>
          </a:p>
          <a:p>
            <a:pPr marL="285750" indent="-285750">
              <a:lnSpc>
                <a:spcPct val="100000"/>
              </a:lnSpc>
              <a:spcAft>
                <a:spcPts val="0"/>
              </a:spcAft>
              <a:buFont typeface="Arial,Sans-Serif" panose="020B0604020202020204" pitchFamily="34" charset="0"/>
              <a:buChar char="•"/>
            </a:pPr>
            <a:r>
              <a:rPr lang="en-GB" sz="1800">
                <a:latin typeface="Aptos"/>
                <a:cs typeface="Poppins"/>
              </a:rPr>
              <a:t>6 out of 14 participants asked, “what happens if the chatbot does not have their question as a choice?”</a:t>
            </a:r>
            <a:endParaRPr lang="en-GB"/>
          </a:p>
        </p:txBody>
      </p:sp>
      <p:sp>
        <p:nvSpPr>
          <p:cNvPr id="6" name="Arrow: Pentagon 5">
            <a:extLst>
              <a:ext uri="{FF2B5EF4-FFF2-40B4-BE49-F238E27FC236}">
                <a16:creationId xmlns:a16="http://schemas.microsoft.com/office/drawing/2014/main" id="{F86CFF4A-4837-8351-C2BA-D2B8F9CE8D68}"/>
              </a:ext>
            </a:extLst>
          </p:cNvPr>
          <p:cNvSpPr/>
          <p:nvPr/>
        </p:nvSpPr>
        <p:spPr>
          <a:xfrm>
            <a:off x="3404682" y="5715142"/>
            <a:ext cx="6620329" cy="794854"/>
          </a:xfrm>
          <a:prstGeom prst="homePlate">
            <a:avLst/>
          </a:prstGeom>
          <a:solidFill>
            <a:srgbClr val="00B7B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"not very clear how to ask what I want or how to ask a question that's not a preset question."</a:t>
            </a:r>
          </a:p>
        </p:txBody>
      </p:sp>
      <p:pic>
        <p:nvPicPr>
          <p:cNvPr id="7" name="Picture 6" descr="A generic persona image.">
            <a:extLst>
              <a:ext uri="{FF2B5EF4-FFF2-40B4-BE49-F238E27FC236}">
                <a16:creationId xmlns:a16="http://schemas.microsoft.com/office/drawing/2014/main" id="{F625E1ED-C836-B53F-C5DB-E7D7159FF496}"/>
              </a:ext>
            </a:extLst>
          </p:cNvPr>
          <p:cNvPicPr>
            <a:picLocks noChangeAspect="1"/>
          </p:cNvPicPr>
          <p:nvPr/>
        </p:nvPicPr>
        <p:blipFill>
          <a:blip r:embed="rId3"/>
          <a:stretch>
            <a:fillRect/>
          </a:stretch>
        </p:blipFill>
        <p:spPr>
          <a:xfrm>
            <a:off x="10111407" y="5503919"/>
            <a:ext cx="1226394" cy="1176464"/>
          </a:xfrm>
          <a:prstGeom prst="rect">
            <a:avLst/>
          </a:prstGeom>
        </p:spPr>
      </p:pic>
      <p:pic>
        <p:nvPicPr>
          <p:cNvPr id="3" name="Picture 2" descr="A screenshot of the Chatbot in use">
            <a:extLst>
              <a:ext uri="{FF2B5EF4-FFF2-40B4-BE49-F238E27FC236}">
                <a16:creationId xmlns:a16="http://schemas.microsoft.com/office/drawing/2014/main" id="{0E6DEC06-7473-D60B-932B-E015CDDD6FD2}"/>
              </a:ext>
            </a:extLst>
          </p:cNvPr>
          <p:cNvPicPr>
            <a:picLocks noChangeAspect="1"/>
          </p:cNvPicPr>
          <p:nvPr/>
        </p:nvPicPr>
        <p:blipFill>
          <a:blip r:embed="rId4"/>
          <a:stretch>
            <a:fillRect/>
          </a:stretch>
        </p:blipFill>
        <p:spPr>
          <a:xfrm>
            <a:off x="5922986" y="1895689"/>
            <a:ext cx="6132342" cy="2789310"/>
          </a:xfrm>
          <a:prstGeom prst="rect">
            <a:avLst/>
          </a:prstGeom>
        </p:spPr>
      </p:pic>
    </p:spTree>
    <p:extLst>
      <p:ext uri="{BB962C8B-B14F-4D97-AF65-F5344CB8AC3E}">
        <p14:creationId xmlns:p14="http://schemas.microsoft.com/office/powerpoint/2010/main" val="28318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452F-2C34-A2A4-FC33-45D4EEA5E887}"/>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F67C5B9-8128-356B-D289-A7CFF26F590D}"/>
              </a:ext>
            </a:extLst>
          </p:cNvPr>
          <p:cNvSpPr>
            <a:spLocks noGrp="1"/>
          </p:cNvSpPr>
          <p:nvPr>
            <p:ph type="title" idx="4294967295"/>
          </p:nvPr>
        </p:nvSpPr>
        <p:spPr>
          <a:xfrm>
            <a:off x="413915" y="404664"/>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spcBef>
                <a:spcPts val="1000"/>
              </a:spcBef>
              <a:defRPr/>
            </a:pPr>
            <a:r>
              <a:rPr lang="en-GB" sz="3000" dirty="0">
                <a:solidFill>
                  <a:srgbClr val="000000"/>
                </a:solidFill>
                <a:latin typeface="Poppins SemiBold"/>
                <a:ea typeface="+mn-ea"/>
                <a:cs typeface="Poppins SemiBold"/>
              </a:rPr>
              <a:t>Data analysis – Chatbot on the Library website</a:t>
            </a:r>
            <a:endParaRPr lang="en-US">
              <a:latin typeface="Poppins SemiBold"/>
              <a:ea typeface="+mn-ea"/>
              <a:cs typeface="Poppins"/>
            </a:endParaRPr>
          </a:p>
        </p:txBody>
      </p:sp>
      <p:sp>
        <p:nvSpPr>
          <p:cNvPr id="12" name="Text Placeholder 11">
            <a:extLst>
              <a:ext uri="{FF2B5EF4-FFF2-40B4-BE49-F238E27FC236}">
                <a16:creationId xmlns:a16="http://schemas.microsoft.com/office/drawing/2014/main" id="{5100AD4C-705A-1488-F146-953290E4D53A}"/>
              </a:ext>
            </a:extLst>
          </p:cNvPr>
          <p:cNvSpPr>
            <a:spLocks noGrp="1"/>
          </p:cNvSpPr>
          <p:nvPr>
            <p:ph type="body" sz="quarter" idx="25"/>
          </p:nvPr>
        </p:nvSpPr>
        <p:spPr/>
        <p:txBody>
          <a:bodyPr lIns="91440" tIns="45720" rIns="91440" bIns="45720" anchor="t">
            <a:noAutofit/>
          </a:bodyPr>
          <a:lstStyle/>
          <a:p>
            <a:r>
              <a:rPr lang="en-GB" dirty="0">
                <a:latin typeface="Poppins"/>
                <a:cs typeface="Poppins"/>
              </a:rPr>
              <a:t>Student enquiries and feedback</a:t>
            </a:r>
          </a:p>
        </p:txBody>
      </p:sp>
      <p:sp>
        <p:nvSpPr>
          <p:cNvPr id="2" name="TextBox 1">
            <a:extLst>
              <a:ext uri="{FF2B5EF4-FFF2-40B4-BE49-F238E27FC236}">
                <a16:creationId xmlns:a16="http://schemas.microsoft.com/office/drawing/2014/main" id="{23678F60-D406-CA0C-91F3-46FA9E21EE74}"/>
              </a:ext>
            </a:extLst>
          </p:cNvPr>
          <p:cNvSpPr txBox="1"/>
          <p:nvPr/>
        </p:nvSpPr>
        <p:spPr>
          <a:xfrm>
            <a:off x="413915" y="1467453"/>
            <a:ext cx="11579817" cy="4247317"/>
          </a:xfrm>
          <a:prstGeom prst="rect">
            <a:avLst/>
          </a:prstGeom>
          <a:noFill/>
        </p:spPr>
        <p:txBody>
          <a:bodyPr wrap="square" lIns="91440" tIns="45720" rIns="91440" bIns="45720" rtlCol="0" anchor="t">
            <a:spAutoFit/>
          </a:bodyPr>
          <a:lstStyle/>
          <a:p>
            <a:pPr marL="285750" indent="-285750">
              <a:buFont typeface="Arial"/>
              <a:buChar char="•"/>
            </a:pPr>
            <a:r>
              <a:rPr lang="en-GB" dirty="0"/>
              <a:t>The Chatbot includes a feedback feature, for users to comment on their experience using it</a:t>
            </a:r>
          </a:p>
          <a:p>
            <a:pPr marL="285750" indent="-285750">
              <a:buFont typeface="Arial"/>
              <a:buChar char="•"/>
            </a:pPr>
            <a:endParaRPr lang="en-GB" dirty="0"/>
          </a:p>
          <a:p>
            <a:pPr marL="285750" indent="-285750">
              <a:buFont typeface="Arial"/>
              <a:buChar char="•"/>
            </a:pPr>
            <a:r>
              <a:rPr lang="en-GB" dirty="0"/>
              <a:t>25% of comments were negative feedback</a:t>
            </a:r>
            <a:endParaRPr lang="en-GB" dirty="0">
              <a:cs typeface="Poppins"/>
            </a:endParaRPr>
          </a:p>
          <a:p>
            <a:pPr marL="742950" lvl="1" indent="-285750">
              <a:buFont typeface="Courier New"/>
              <a:buChar char="o"/>
            </a:pPr>
            <a:r>
              <a:rPr lang="en-GB" dirty="0">
                <a:cs typeface="Poppins"/>
              </a:rPr>
              <a:t>"</a:t>
            </a:r>
            <a:r>
              <a:rPr lang="en-GB" dirty="0">
                <a:ea typeface="+mn-lt"/>
                <a:cs typeface="+mn-lt"/>
              </a:rPr>
              <a:t>completely useless waste of time"</a:t>
            </a:r>
            <a:endParaRPr lang="en-GB" dirty="0">
              <a:cs typeface="Poppins"/>
            </a:endParaRPr>
          </a:p>
          <a:p>
            <a:pPr marL="742950" lvl="1" indent="-285750">
              <a:buFont typeface="Courier New"/>
              <a:buChar char="o"/>
            </a:pPr>
            <a:r>
              <a:rPr lang="en-GB" dirty="0">
                <a:cs typeface="Poppins"/>
              </a:rPr>
              <a:t>"</a:t>
            </a:r>
            <a:r>
              <a:rPr lang="en-GB" dirty="0">
                <a:ea typeface="+mn-lt"/>
                <a:cs typeface="+mn-lt"/>
              </a:rPr>
              <a:t>This has really NOT been helpful at all"</a:t>
            </a:r>
          </a:p>
          <a:p>
            <a:pPr marL="285750" indent="-285750">
              <a:buFont typeface="Arial"/>
              <a:buChar char="•"/>
            </a:pPr>
            <a:endParaRPr lang="en-GB">
              <a:cs typeface="Poppins"/>
            </a:endParaRPr>
          </a:p>
          <a:p>
            <a:pPr marL="285750" indent="-285750">
              <a:buFont typeface="Arial"/>
              <a:buChar char="•"/>
            </a:pPr>
            <a:r>
              <a:rPr lang="en-GB" dirty="0"/>
              <a:t>26% of comments were positive feedback</a:t>
            </a:r>
          </a:p>
          <a:p>
            <a:pPr marL="742950" lvl="1" indent="-285750">
              <a:buFont typeface="Courier New"/>
              <a:buChar char="o"/>
            </a:pPr>
            <a:r>
              <a:rPr lang="en-GB" dirty="0"/>
              <a:t>"Chat box is very good and quick!"</a:t>
            </a:r>
          </a:p>
          <a:p>
            <a:pPr marL="742950" lvl="1" indent="-285750">
              <a:buFont typeface="Courier New"/>
              <a:buChar char="o"/>
            </a:pPr>
            <a:r>
              <a:rPr lang="en-GB" dirty="0"/>
              <a:t>"Seems precise and easy to use, good impression on my end"</a:t>
            </a:r>
          </a:p>
          <a:p>
            <a:pPr marL="285750" indent="-285750">
              <a:buFont typeface="Arial"/>
              <a:buChar char="•"/>
            </a:pPr>
            <a:endParaRPr lang="en-GB" dirty="0"/>
          </a:p>
          <a:p>
            <a:pPr marL="285750" indent="-285750">
              <a:buFont typeface="Arial"/>
              <a:buChar char="•"/>
            </a:pPr>
            <a:r>
              <a:rPr lang="en-GB" dirty="0"/>
              <a:t>49% of comments were enquiries, which was almost more of a concern</a:t>
            </a:r>
          </a:p>
          <a:p>
            <a:pPr marL="285750" indent="-285750">
              <a:buFont typeface="Arial"/>
              <a:buChar char="•"/>
            </a:pPr>
            <a:endParaRPr lang="en-GB"/>
          </a:p>
          <a:p>
            <a:pPr marL="285750" indent="-285750">
              <a:buFont typeface="Arial"/>
              <a:buChar char="•"/>
            </a:pPr>
            <a:r>
              <a:rPr lang="en-GB" dirty="0">
                <a:solidFill>
                  <a:srgbClr val="000000"/>
                </a:solidFill>
                <a:cs typeface="Poppins"/>
              </a:rPr>
              <a:t>At this point, there was no option for users to bypass the Chatbot</a:t>
            </a:r>
          </a:p>
          <a:p>
            <a:pPr marL="285750" indent="-285750">
              <a:buFont typeface="Arial"/>
              <a:buChar char="•"/>
            </a:pPr>
            <a:endParaRPr lang="en-GB" dirty="0">
              <a:solidFill>
                <a:srgbClr val="000000"/>
              </a:solidFill>
              <a:cs typeface="Poppins"/>
            </a:endParaRPr>
          </a:p>
          <a:p>
            <a:pPr marL="285750" indent="-285750">
              <a:buFont typeface="Arial"/>
              <a:buChar char="•"/>
            </a:pPr>
            <a:r>
              <a:rPr lang="en-GB" dirty="0">
                <a:solidFill>
                  <a:srgbClr val="000000"/>
                </a:solidFill>
                <a:cs typeface="Poppins"/>
              </a:rPr>
              <a:t>We added this option to capture those users that were getting stuck</a:t>
            </a:r>
          </a:p>
        </p:txBody>
      </p:sp>
      <p:pic>
        <p:nvPicPr>
          <p:cNvPr id="3" name="Picture 2" descr="Generic persona image ">
            <a:extLst>
              <a:ext uri="{FF2B5EF4-FFF2-40B4-BE49-F238E27FC236}">
                <a16:creationId xmlns:a16="http://schemas.microsoft.com/office/drawing/2014/main" id="{A94CCE36-BBF8-880F-1E95-34E4AB407EF3}"/>
              </a:ext>
            </a:extLst>
          </p:cNvPr>
          <p:cNvPicPr>
            <a:picLocks noChangeAspect="1"/>
          </p:cNvPicPr>
          <p:nvPr/>
        </p:nvPicPr>
        <p:blipFill>
          <a:blip r:embed="rId3"/>
          <a:stretch>
            <a:fillRect/>
          </a:stretch>
        </p:blipFill>
        <p:spPr>
          <a:xfrm>
            <a:off x="8356110" y="3154241"/>
            <a:ext cx="1935581" cy="1798889"/>
          </a:xfrm>
          <a:prstGeom prst="rect">
            <a:avLst/>
          </a:prstGeom>
        </p:spPr>
      </p:pic>
      <p:sp>
        <p:nvSpPr>
          <p:cNvPr id="4" name="Speech Bubble: Rectangle 3">
            <a:extLst>
              <a:ext uri="{FF2B5EF4-FFF2-40B4-BE49-F238E27FC236}">
                <a16:creationId xmlns:a16="http://schemas.microsoft.com/office/drawing/2014/main" id="{B2F7D027-6292-BF8C-D1CA-C87D69D8D479}"/>
              </a:ext>
            </a:extLst>
          </p:cNvPr>
          <p:cNvSpPr/>
          <p:nvPr/>
        </p:nvSpPr>
        <p:spPr>
          <a:xfrm>
            <a:off x="7698634" y="5284702"/>
            <a:ext cx="3686783" cy="1138136"/>
          </a:xfrm>
          <a:prstGeom prst="wedgeRectCallout">
            <a:avLst>
              <a:gd name="adj1" fmla="val -20790"/>
              <a:gd name="adj2" fmla="val -68269"/>
            </a:avLst>
          </a:prstGeom>
          <a:solidFill>
            <a:srgbClr val="7D55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ea typeface="+mn-lt"/>
                <a:cs typeface="+mn-lt"/>
              </a:rPr>
              <a:t>    "Desperately want to talk to real librarian but keep getting stuck in chatbot loop - HELP!" </a:t>
            </a:r>
            <a:endParaRPr lang="en-US" dirty="0">
              <a:ea typeface="+mn-lt"/>
              <a:cs typeface="+mn-lt"/>
            </a:endParaRPr>
          </a:p>
        </p:txBody>
      </p:sp>
    </p:spTree>
    <p:extLst>
      <p:ext uri="{BB962C8B-B14F-4D97-AF65-F5344CB8AC3E}">
        <p14:creationId xmlns:p14="http://schemas.microsoft.com/office/powerpoint/2010/main" val="221547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1569</Words>
  <Application>Microsoft Office PowerPoint</Application>
  <PresentationFormat>Widescreen</PresentationFormat>
  <Paragraphs>150</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Display</vt:lpstr>
      <vt:lpstr>Arial</vt:lpstr>
      <vt:lpstr>Arial,Sans-Serif</vt:lpstr>
      <vt:lpstr>Courier New</vt:lpstr>
      <vt:lpstr>Poppins</vt:lpstr>
      <vt:lpstr>Poppins SemiBold</vt:lpstr>
      <vt:lpstr>Office Theme</vt:lpstr>
      <vt:lpstr>INSIGHTS TO ACTION UX Testing ChatBot Services</vt:lpstr>
      <vt:lpstr>Enquiry Services at the Open University library</vt:lpstr>
      <vt:lpstr>October 2025 Statistics </vt:lpstr>
      <vt:lpstr>What prompted our pilot?</vt:lpstr>
      <vt:lpstr>Designing the workflows</vt:lpstr>
      <vt:lpstr>Usability testing – Chatbot on Library Search</vt:lpstr>
      <vt:lpstr>Participant turnout – November 2024</vt:lpstr>
      <vt:lpstr>Results and recommendations</vt:lpstr>
      <vt:lpstr>Data analysis – Chatbot on the Library website</vt:lpstr>
      <vt:lpstr>Survey – Chatbot on the Library website</vt:lpstr>
      <vt:lpstr>Coming up – review of categories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Lizzie.McCauley [She/Her]</dc:creator>
  <cp:lastModifiedBy>Alan Doherty</cp:lastModifiedBy>
  <cp:revision>286</cp:revision>
  <dcterms:created xsi:type="dcterms:W3CDTF">2025-11-05T14:19:23Z</dcterms:created>
  <dcterms:modified xsi:type="dcterms:W3CDTF">2025-11-24T12:57:13Z</dcterms:modified>
</cp:coreProperties>
</file>